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606" r:id="rId2"/>
    <p:sldId id="261" r:id="rId3"/>
    <p:sldId id="489" r:id="rId4"/>
    <p:sldId id="607" r:id="rId5"/>
    <p:sldId id="514" r:id="rId6"/>
    <p:sldId id="490" r:id="rId7"/>
    <p:sldId id="548" r:id="rId8"/>
    <p:sldId id="605" r:id="rId9"/>
    <p:sldId id="549" r:id="rId10"/>
    <p:sldId id="550" r:id="rId11"/>
    <p:sldId id="475" r:id="rId12"/>
    <p:sldId id="610" r:id="rId13"/>
    <p:sldId id="420" r:id="rId14"/>
    <p:sldId id="479" r:id="rId15"/>
    <p:sldId id="553" r:id="rId16"/>
    <p:sldId id="427" r:id="rId17"/>
    <p:sldId id="428" r:id="rId18"/>
    <p:sldId id="487" r:id="rId19"/>
    <p:sldId id="456" r:id="rId20"/>
    <p:sldId id="598" r:id="rId21"/>
    <p:sldId id="592" r:id="rId22"/>
    <p:sldId id="596" r:id="rId23"/>
    <p:sldId id="437" r:id="rId24"/>
    <p:sldId id="565" r:id="rId25"/>
    <p:sldId id="406" r:id="rId26"/>
    <p:sldId id="593" r:id="rId27"/>
    <p:sldId id="608" r:id="rId28"/>
    <p:sldId id="602" r:id="rId29"/>
    <p:sldId id="554" r:id="rId30"/>
    <p:sldId id="597" r:id="rId31"/>
    <p:sldId id="443" r:id="rId32"/>
    <p:sldId id="444" r:id="rId33"/>
    <p:sldId id="445" r:id="rId34"/>
    <p:sldId id="446" r:id="rId35"/>
    <p:sldId id="452" r:id="rId36"/>
    <p:sldId id="601" r:id="rId37"/>
    <p:sldId id="407" r:id="rId38"/>
    <p:sldId id="408" r:id="rId39"/>
    <p:sldId id="409" r:id="rId40"/>
    <p:sldId id="410" r:id="rId41"/>
    <p:sldId id="411" r:id="rId42"/>
    <p:sldId id="412" r:id="rId43"/>
    <p:sldId id="563" r:id="rId44"/>
    <p:sldId id="564" r:id="rId45"/>
    <p:sldId id="429" r:id="rId46"/>
    <p:sldId id="574" r:id="rId47"/>
    <p:sldId id="609" r:id="rId48"/>
    <p:sldId id="488" r:id="rId49"/>
    <p:sldId id="556" r:id="rId50"/>
    <p:sldId id="414" r:id="rId51"/>
    <p:sldId id="604" r:id="rId52"/>
    <p:sldId id="603" r:id="rId53"/>
    <p:sldId id="415" r:id="rId54"/>
    <p:sldId id="416" r:id="rId55"/>
    <p:sldId id="559" r:id="rId56"/>
    <p:sldId id="417" r:id="rId57"/>
    <p:sldId id="418" r:id="rId58"/>
    <p:sldId id="413" r:id="rId59"/>
    <p:sldId id="562" r:id="rId60"/>
    <p:sldId id="561" r:id="rId61"/>
    <p:sldId id="455" r:id="rId62"/>
    <p:sldId id="560" r:id="rId63"/>
    <p:sldId id="558" r:id="rId64"/>
    <p:sldId id="600" r:id="rId65"/>
    <p:sldId id="599" r:id="rId66"/>
    <p:sldId id="572" r:id="rId67"/>
    <p:sldId id="573" r:id="rId68"/>
    <p:sldId id="568" r:id="rId69"/>
    <p:sldId id="590" r:id="rId70"/>
    <p:sldId id="523" r:id="rId71"/>
    <p:sldId id="591" r:id="rId72"/>
    <p:sldId id="586" r:id="rId73"/>
    <p:sldId id="587" r:id="rId74"/>
    <p:sldId id="588" r:id="rId75"/>
    <p:sldId id="589" r:id="rId76"/>
    <p:sldId id="400" r:id="rId77"/>
    <p:sldId id="401" r:id="rId78"/>
    <p:sldId id="402" r:id="rId79"/>
    <p:sldId id="522" r:id="rId80"/>
    <p:sldId id="524"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733B11-0BD6-4EEF-B201-D4467BA83492}">
          <p14:sldIdLst>
            <p14:sldId id="606"/>
            <p14:sldId id="261"/>
            <p14:sldId id="489"/>
            <p14:sldId id="607"/>
            <p14:sldId id="514"/>
            <p14:sldId id="490"/>
            <p14:sldId id="548"/>
            <p14:sldId id="605"/>
            <p14:sldId id="549"/>
            <p14:sldId id="550"/>
            <p14:sldId id="475"/>
            <p14:sldId id="610"/>
            <p14:sldId id="420"/>
            <p14:sldId id="479"/>
            <p14:sldId id="553"/>
            <p14:sldId id="427"/>
            <p14:sldId id="428"/>
            <p14:sldId id="487"/>
            <p14:sldId id="456"/>
            <p14:sldId id="598"/>
            <p14:sldId id="592"/>
            <p14:sldId id="596"/>
            <p14:sldId id="437"/>
            <p14:sldId id="565"/>
            <p14:sldId id="406"/>
            <p14:sldId id="593"/>
            <p14:sldId id="608"/>
            <p14:sldId id="602"/>
            <p14:sldId id="554"/>
            <p14:sldId id="597"/>
            <p14:sldId id="443"/>
            <p14:sldId id="444"/>
            <p14:sldId id="445"/>
            <p14:sldId id="446"/>
            <p14:sldId id="452"/>
            <p14:sldId id="601"/>
            <p14:sldId id="407"/>
            <p14:sldId id="408"/>
            <p14:sldId id="409"/>
            <p14:sldId id="410"/>
            <p14:sldId id="411"/>
            <p14:sldId id="412"/>
            <p14:sldId id="563"/>
            <p14:sldId id="564"/>
            <p14:sldId id="429"/>
            <p14:sldId id="574"/>
            <p14:sldId id="609"/>
            <p14:sldId id="488"/>
            <p14:sldId id="556"/>
            <p14:sldId id="414"/>
            <p14:sldId id="604"/>
            <p14:sldId id="603"/>
            <p14:sldId id="415"/>
            <p14:sldId id="416"/>
            <p14:sldId id="559"/>
            <p14:sldId id="417"/>
            <p14:sldId id="418"/>
            <p14:sldId id="413"/>
            <p14:sldId id="562"/>
            <p14:sldId id="561"/>
            <p14:sldId id="455"/>
            <p14:sldId id="560"/>
            <p14:sldId id="558"/>
            <p14:sldId id="600"/>
            <p14:sldId id="599"/>
            <p14:sldId id="572"/>
            <p14:sldId id="573"/>
            <p14:sldId id="568"/>
            <p14:sldId id="590"/>
            <p14:sldId id="523"/>
            <p14:sldId id="591"/>
            <p14:sldId id="586"/>
            <p14:sldId id="587"/>
            <p14:sldId id="588"/>
            <p14:sldId id="589"/>
            <p14:sldId id="400"/>
            <p14:sldId id="401"/>
            <p14:sldId id="402"/>
            <p14:sldId id="522"/>
            <p14:sldId id="5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92E"/>
    <a:srgbClr val="59D559"/>
    <a:srgbClr val="55822F"/>
    <a:srgbClr val="E31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2" autoAdjust="0"/>
    <p:restoredTop sz="97127" autoAdjust="0"/>
  </p:normalViewPr>
  <p:slideViewPr>
    <p:cSldViewPr>
      <p:cViewPr varScale="1">
        <p:scale>
          <a:sx n="136" d="100"/>
          <a:sy n="136" d="100"/>
        </p:scale>
        <p:origin x="-90" y="-23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8754"/>
    </p:cViewPr>
  </p:sorterViewPr>
  <p:notesViewPr>
    <p:cSldViewPr>
      <p:cViewPr varScale="1">
        <p:scale>
          <a:sx n="57" d="100"/>
          <a:sy n="57" d="100"/>
        </p:scale>
        <p:origin x="-25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2E225-4536-4D8C-93CD-1A5EBF3D4729}" type="doc">
      <dgm:prSet loTypeId="urn:microsoft.com/office/officeart/2005/8/layout/equation2" loCatId="process" qsTypeId="urn:microsoft.com/office/officeart/2005/8/quickstyle/3d1" qsCatId="3D" csTypeId="urn:microsoft.com/office/officeart/2005/8/colors/colorful2" csCatId="colorful" phldr="1"/>
      <dgm:spPr/>
      <dgm:t>
        <a:bodyPr/>
        <a:lstStyle/>
        <a:p>
          <a:endParaRPr lang="en-US"/>
        </a:p>
      </dgm:t>
    </dgm:pt>
    <dgm:pt modelId="{B1360C88-D217-4D5D-9A90-38E1C1FD45EC}">
      <dgm:prSet/>
      <dgm:spPr>
        <a:solidFill>
          <a:srgbClr val="0070C0"/>
        </a:solidFill>
      </dgm:spPr>
      <dgm:t>
        <a:bodyPr/>
        <a:lstStyle/>
        <a:p>
          <a:pPr rtl="0"/>
          <a:r>
            <a:rPr lang="en-US" smtClean="0"/>
            <a:t>Channels:</a:t>
          </a:r>
          <a:endParaRPr lang="en-US"/>
        </a:p>
      </dgm:t>
    </dgm:pt>
    <dgm:pt modelId="{C639F4D3-E30A-4741-A499-7094616496EA}" type="parTrans" cxnId="{1167C4A4-3640-4FB0-B08B-D6C4BAD802AE}">
      <dgm:prSet/>
      <dgm:spPr/>
      <dgm:t>
        <a:bodyPr/>
        <a:lstStyle/>
        <a:p>
          <a:endParaRPr lang="en-US"/>
        </a:p>
      </dgm:t>
    </dgm:pt>
    <dgm:pt modelId="{2F61D068-B96A-4D0B-BE7B-8A710B895752}" type="sibTrans" cxnId="{1167C4A4-3640-4FB0-B08B-D6C4BAD802AE}">
      <dgm:prSet/>
      <dgm:spPr>
        <a:solidFill>
          <a:schemeClr val="bg1">
            <a:lumMod val="50000"/>
          </a:schemeClr>
        </a:solidFill>
      </dgm:spPr>
      <dgm:t>
        <a:bodyPr/>
        <a:lstStyle/>
        <a:p>
          <a:endParaRPr lang="en-US"/>
        </a:p>
      </dgm:t>
    </dgm:pt>
    <dgm:pt modelId="{171F7168-4029-4B86-AF95-BA75240EAF16}">
      <dgm:prSet/>
      <dgm:spPr>
        <a:solidFill>
          <a:srgbClr val="0070C0"/>
        </a:solidFill>
      </dgm:spPr>
      <dgm:t>
        <a:bodyPr/>
        <a:lstStyle/>
        <a:p>
          <a:pPr rtl="0"/>
          <a:r>
            <a:rPr lang="en-US" dirty="0" smtClean="0"/>
            <a:t>Blogs &amp; Online</a:t>
          </a:r>
          <a:endParaRPr lang="en-US" dirty="0"/>
        </a:p>
      </dgm:t>
    </dgm:pt>
    <dgm:pt modelId="{EFC9E265-1CC3-42BD-9E60-735639FF8D1E}" type="parTrans" cxnId="{BE8E1559-8FE3-4F23-9AE9-08412712A186}">
      <dgm:prSet/>
      <dgm:spPr/>
      <dgm:t>
        <a:bodyPr/>
        <a:lstStyle/>
        <a:p>
          <a:endParaRPr lang="en-US"/>
        </a:p>
      </dgm:t>
    </dgm:pt>
    <dgm:pt modelId="{437F80B9-E498-4AF2-A89D-B533C00FDCD2}" type="sibTrans" cxnId="{BE8E1559-8FE3-4F23-9AE9-08412712A186}">
      <dgm:prSet/>
      <dgm:spPr/>
      <dgm:t>
        <a:bodyPr/>
        <a:lstStyle/>
        <a:p>
          <a:endParaRPr lang="en-US"/>
        </a:p>
      </dgm:t>
    </dgm:pt>
    <dgm:pt modelId="{776143CF-41AE-40CE-9848-7B57D678E006}">
      <dgm:prSet/>
      <dgm:spPr>
        <a:solidFill>
          <a:srgbClr val="0070C0"/>
        </a:solidFill>
      </dgm:spPr>
      <dgm:t>
        <a:bodyPr/>
        <a:lstStyle/>
        <a:p>
          <a:pPr rtl="0"/>
          <a:r>
            <a:rPr lang="en-US" smtClean="0"/>
            <a:t>Broadcast</a:t>
          </a:r>
          <a:endParaRPr lang="en-US"/>
        </a:p>
      </dgm:t>
    </dgm:pt>
    <dgm:pt modelId="{C999C84F-02A2-4292-81CB-7F66DE64DADD}" type="parTrans" cxnId="{78208AD9-B097-4327-A0B7-01DCE49B5282}">
      <dgm:prSet/>
      <dgm:spPr/>
      <dgm:t>
        <a:bodyPr/>
        <a:lstStyle/>
        <a:p>
          <a:endParaRPr lang="en-US"/>
        </a:p>
      </dgm:t>
    </dgm:pt>
    <dgm:pt modelId="{AF55BB60-CE2B-457C-9C77-6FB018717C98}" type="sibTrans" cxnId="{78208AD9-B097-4327-A0B7-01DCE49B5282}">
      <dgm:prSet/>
      <dgm:spPr/>
      <dgm:t>
        <a:bodyPr/>
        <a:lstStyle/>
        <a:p>
          <a:endParaRPr lang="en-US"/>
        </a:p>
      </dgm:t>
    </dgm:pt>
    <dgm:pt modelId="{8B791F17-789D-4B45-B197-02A2A7822099}">
      <dgm:prSet/>
      <dgm:spPr>
        <a:solidFill>
          <a:srgbClr val="0070C0"/>
        </a:solidFill>
      </dgm:spPr>
      <dgm:t>
        <a:bodyPr/>
        <a:lstStyle/>
        <a:p>
          <a:pPr rtl="0"/>
          <a:r>
            <a:rPr lang="en-US" smtClean="0"/>
            <a:t>Business media</a:t>
          </a:r>
          <a:endParaRPr lang="en-US"/>
        </a:p>
      </dgm:t>
    </dgm:pt>
    <dgm:pt modelId="{46C097C2-5826-40B0-849B-BFE51B2C0CD3}" type="parTrans" cxnId="{22C58C58-1D56-43D2-9502-2A1FC780D08B}">
      <dgm:prSet/>
      <dgm:spPr/>
      <dgm:t>
        <a:bodyPr/>
        <a:lstStyle/>
        <a:p>
          <a:endParaRPr lang="en-US"/>
        </a:p>
      </dgm:t>
    </dgm:pt>
    <dgm:pt modelId="{5A90810D-4940-4D3B-B7E0-AA09FC44155A}" type="sibTrans" cxnId="{22C58C58-1D56-43D2-9502-2A1FC780D08B}">
      <dgm:prSet/>
      <dgm:spPr/>
      <dgm:t>
        <a:bodyPr/>
        <a:lstStyle/>
        <a:p>
          <a:endParaRPr lang="en-US"/>
        </a:p>
      </dgm:t>
    </dgm:pt>
    <dgm:pt modelId="{3466C778-E76C-4B8F-86B8-1C946635D6DC}">
      <dgm:prSet/>
      <dgm:spPr>
        <a:solidFill>
          <a:srgbClr val="0070C0"/>
        </a:solidFill>
      </dgm:spPr>
      <dgm:t>
        <a:bodyPr/>
        <a:lstStyle/>
        <a:p>
          <a:pPr rtl="0"/>
          <a:r>
            <a:rPr lang="en-US" smtClean="0"/>
            <a:t>Tech trades</a:t>
          </a:r>
          <a:endParaRPr lang="en-US"/>
        </a:p>
      </dgm:t>
    </dgm:pt>
    <dgm:pt modelId="{E135B868-0699-47E8-B6B2-2DFFAB0270DD}" type="parTrans" cxnId="{193449BC-DDDB-4945-A2E2-020953A83D68}">
      <dgm:prSet/>
      <dgm:spPr/>
      <dgm:t>
        <a:bodyPr/>
        <a:lstStyle/>
        <a:p>
          <a:endParaRPr lang="en-US"/>
        </a:p>
      </dgm:t>
    </dgm:pt>
    <dgm:pt modelId="{002E0201-5810-4368-BD20-A0376A3D3E06}" type="sibTrans" cxnId="{193449BC-DDDB-4945-A2E2-020953A83D68}">
      <dgm:prSet/>
      <dgm:spPr/>
      <dgm:t>
        <a:bodyPr/>
        <a:lstStyle/>
        <a:p>
          <a:endParaRPr lang="en-US"/>
        </a:p>
      </dgm:t>
    </dgm:pt>
    <dgm:pt modelId="{EE476DE7-D50F-497F-94D6-099964737FA6}">
      <dgm:prSet/>
      <dgm:spPr>
        <a:solidFill>
          <a:srgbClr val="0070C0"/>
        </a:solidFill>
      </dgm:spPr>
      <dgm:t>
        <a:bodyPr/>
        <a:lstStyle/>
        <a:p>
          <a:pPr rtl="0"/>
          <a:r>
            <a:rPr lang="en-US" smtClean="0"/>
            <a:t>Sector trades</a:t>
          </a:r>
          <a:endParaRPr lang="en-US"/>
        </a:p>
      </dgm:t>
    </dgm:pt>
    <dgm:pt modelId="{31AC594B-3BB2-4F33-AD95-A4B224944100}" type="parTrans" cxnId="{739D6E03-EB97-4BF3-8466-759D652A45C8}">
      <dgm:prSet/>
      <dgm:spPr/>
      <dgm:t>
        <a:bodyPr/>
        <a:lstStyle/>
        <a:p>
          <a:endParaRPr lang="en-US"/>
        </a:p>
      </dgm:t>
    </dgm:pt>
    <dgm:pt modelId="{8F52461E-104A-49A5-B068-4CAF656A50E0}" type="sibTrans" cxnId="{739D6E03-EB97-4BF3-8466-759D652A45C8}">
      <dgm:prSet/>
      <dgm:spPr/>
      <dgm:t>
        <a:bodyPr/>
        <a:lstStyle/>
        <a:p>
          <a:endParaRPr lang="en-US"/>
        </a:p>
      </dgm:t>
    </dgm:pt>
    <dgm:pt modelId="{4A14B5AE-4E55-4EB0-B0FF-6B6360DBCEC8}">
      <dgm:prSet/>
      <dgm:spPr>
        <a:solidFill>
          <a:srgbClr val="C00000"/>
        </a:solidFill>
      </dgm:spPr>
      <dgm:t>
        <a:bodyPr/>
        <a:lstStyle/>
        <a:p>
          <a:pPr rtl="0"/>
          <a:r>
            <a:rPr lang="en-US" smtClean="0"/>
            <a:t>Pains:</a:t>
          </a:r>
          <a:endParaRPr lang="en-US"/>
        </a:p>
      </dgm:t>
    </dgm:pt>
    <dgm:pt modelId="{37ACC59F-560D-445C-A3D2-A86549406DC1}" type="parTrans" cxnId="{34F1427E-6919-48A9-B3D4-F1CD99DD583F}">
      <dgm:prSet/>
      <dgm:spPr/>
      <dgm:t>
        <a:bodyPr/>
        <a:lstStyle/>
        <a:p>
          <a:endParaRPr lang="en-US"/>
        </a:p>
      </dgm:t>
    </dgm:pt>
    <dgm:pt modelId="{5AED5ED7-FF2F-46CA-9F1C-7D7ADA180EE5}" type="sibTrans" cxnId="{34F1427E-6919-48A9-B3D4-F1CD99DD583F}">
      <dgm:prSet/>
      <dgm:spPr/>
      <dgm:t>
        <a:bodyPr/>
        <a:lstStyle/>
        <a:p>
          <a:endParaRPr lang="en-US"/>
        </a:p>
      </dgm:t>
    </dgm:pt>
    <dgm:pt modelId="{F334803C-C364-437C-93CD-0AB02FF49C65}">
      <dgm:prSet/>
      <dgm:spPr>
        <a:solidFill>
          <a:srgbClr val="C00000"/>
        </a:solidFill>
      </dgm:spPr>
      <dgm:t>
        <a:bodyPr/>
        <a:lstStyle/>
        <a:p>
          <a:pPr rtl="0"/>
          <a:r>
            <a:rPr lang="en-US" smtClean="0"/>
            <a:t>Adoption of new technologies to compete</a:t>
          </a:r>
          <a:endParaRPr lang="en-US"/>
        </a:p>
      </dgm:t>
    </dgm:pt>
    <dgm:pt modelId="{2D4BC05B-7C4A-4801-AA7A-A0805139154B}" type="parTrans" cxnId="{03B17849-EC05-4F60-A70D-B585B5984123}">
      <dgm:prSet/>
      <dgm:spPr/>
      <dgm:t>
        <a:bodyPr/>
        <a:lstStyle/>
        <a:p>
          <a:endParaRPr lang="en-US"/>
        </a:p>
      </dgm:t>
    </dgm:pt>
    <dgm:pt modelId="{49DD6FD5-59F0-46E6-AE6A-B6DFADCE8763}" type="sibTrans" cxnId="{03B17849-EC05-4F60-A70D-B585B5984123}">
      <dgm:prSet/>
      <dgm:spPr/>
      <dgm:t>
        <a:bodyPr/>
        <a:lstStyle/>
        <a:p>
          <a:endParaRPr lang="en-US"/>
        </a:p>
      </dgm:t>
    </dgm:pt>
    <dgm:pt modelId="{878A4C9F-0A83-477E-B80D-3D9AE52506F6}">
      <dgm:prSet/>
      <dgm:spPr>
        <a:solidFill>
          <a:srgbClr val="C00000"/>
        </a:solidFill>
      </dgm:spPr>
      <dgm:t>
        <a:bodyPr/>
        <a:lstStyle/>
        <a:p>
          <a:pPr rtl="0"/>
          <a:r>
            <a:rPr lang="en-US" smtClean="0"/>
            <a:t>The security of sensitive customer or commercial data</a:t>
          </a:r>
          <a:endParaRPr lang="en-US"/>
        </a:p>
      </dgm:t>
    </dgm:pt>
    <dgm:pt modelId="{349A5280-F08E-49BF-960C-053DB4216825}" type="parTrans" cxnId="{FDF88CB3-6B95-4C19-8242-3E9DA476855B}">
      <dgm:prSet/>
      <dgm:spPr/>
      <dgm:t>
        <a:bodyPr/>
        <a:lstStyle/>
        <a:p>
          <a:endParaRPr lang="en-US"/>
        </a:p>
      </dgm:t>
    </dgm:pt>
    <dgm:pt modelId="{41F500B4-6D68-4206-909B-F23454190013}" type="sibTrans" cxnId="{FDF88CB3-6B95-4C19-8242-3E9DA476855B}">
      <dgm:prSet/>
      <dgm:spPr/>
      <dgm:t>
        <a:bodyPr/>
        <a:lstStyle/>
        <a:p>
          <a:endParaRPr lang="en-US"/>
        </a:p>
      </dgm:t>
    </dgm:pt>
    <dgm:pt modelId="{93DBADDD-E064-4F88-BF5A-BBF5F946FD8D}">
      <dgm:prSet/>
      <dgm:spPr>
        <a:solidFill>
          <a:srgbClr val="C00000"/>
        </a:solidFill>
      </dgm:spPr>
      <dgm:t>
        <a:bodyPr/>
        <a:lstStyle/>
        <a:p>
          <a:pPr rtl="0"/>
          <a:r>
            <a:rPr lang="en-US" smtClean="0"/>
            <a:t>Dramatic changes in IT</a:t>
          </a:r>
          <a:endParaRPr lang="en-US"/>
        </a:p>
      </dgm:t>
    </dgm:pt>
    <dgm:pt modelId="{FF540836-CC4F-43F1-9AA1-36C23A2B1501}" type="parTrans" cxnId="{D606686D-EE7D-491E-89BA-177D72AFB0BB}">
      <dgm:prSet/>
      <dgm:spPr/>
      <dgm:t>
        <a:bodyPr/>
        <a:lstStyle/>
        <a:p>
          <a:endParaRPr lang="en-US"/>
        </a:p>
      </dgm:t>
    </dgm:pt>
    <dgm:pt modelId="{F0762B04-1C4C-4389-8176-A0B822191244}" type="sibTrans" cxnId="{D606686D-EE7D-491E-89BA-177D72AFB0BB}">
      <dgm:prSet/>
      <dgm:spPr/>
      <dgm:t>
        <a:bodyPr/>
        <a:lstStyle/>
        <a:p>
          <a:endParaRPr lang="en-US"/>
        </a:p>
      </dgm:t>
    </dgm:pt>
    <dgm:pt modelId="{7D5DA5A7-4C4C-4CDD-ADBF-A834E65CB27B}">
      <dgm:prSet/>
      <dgm:spPr>
        <a:solidFill>
          <a:srgbClr val="C00000"/>
        </a:solidFill>
      </dgm:spPr>
      <dgm:t>
        <a:bodyPr/>
        <a:lstStyle/>
        <a:p>
          <a:pPr rtl="0"/>
          <a:r>
            <a:rPr lang="en-US" smtClean="0"/>
            <a:t>Loss of confidence in the global economy</a:t>
          </a:r>
          <a:endParaRPr lang="en-US"/>
        </a:p>
      </dgm:t>
    </dgm:pt>
    <dgm:pt modelId="{F61D7D0D-761A-4480-A017-266089C7D74B}" type="parTrans" cxnId="{2A068B96-8573-46C7-8C0D-0F071935035F}">
      <dgm:prSet/>
      <dgm:spPr/>
      <dgm:t>
        <a:bodyPr/>
        <a:lstStyle/>
        <a:p>
          <a:endParaRPr lang="en-US"/>
        </a:p>
      </dgm:t>
    </dgm:pt>
    <dgm:pt modelId="{66E95579-1D72-469E-8E5B-E8FD11CAC706}" type="sibTrans" cxnId="{2A068B96-8573-46C7-8C0D-0F071935035F}">
      <dgm:prSet/>
      <dgm:spPr/>
      <dgm:t>
        <a:bodyPr/>
        <a:lstStyle/>
        <a:p>
          <a:endParaRPr lang="en-US"/>
        </a:p>
      </dgm:t>
    </dgm:pt>
    <dgm:pt modelId="{959E2022-A044-47D0-AC01-F81338BBF3D1}">
      <dgm:prSet/>
      <dgm:spPr/>
      <dgm:t>
        <a:bodyPr/>
        <a:lstStyle/>
        <a:p>
          <a:pPr rtl="0"/>
          <a:r>
            <a:rPr lang="en-US" smtClean="0"/>
            <a:t>Desired Outcomes:</a:t>
          </a:r>
          <a:endParaRPr lang="en-US"/>
        </a:p>
      </dgm:t>
    </dgm:pt>
    <dgm:pt modelId="{7B1E620F-FE65-40C1-8A1F-A6C7B6AEEA94}" type="parTrans" cxnId="{F288BE85-C2A0-40FA-AB69-8F5FCAF1DD8A}">
      <dgm:prSet/>
      <dgm:spPr/>
      <dgm:t>
        <a:bodyPr/>
        <a:lstStyle/>
        <a:p>
          <a:endParaRPr lang="en-US"/>
        </a:p>
      </dgm:t>
    </dgm:pt>
    <dgm:pt modelId="{46F29190-20F0-429B-9F21-52CF107ECDF5}" type="sibTrans" cxnId="{F288BE85-C2A0-40FA-AB69-8F5FCAF1DD8A}">
      <dgm:prSet/>
      <dgm:spPr/>
      <dgm:t>
        <a:bodyPr/>
        <a:lstStyle/>
        <a:p>
          <a:endParaRPr lang="en-US"/>
        </a:p>
      </dgm:t>
    </dgm:pt>
    <dgm:pt modelId="{B87D8FB2-D0C6-4467-8011-B41EBC999A71}">
      <dgm:prSet/>
      <dgm:spPr/>
      <dgm:t>
        <a:bodyPr/>
        <a:lstStyle/>
        <a:p>
          <a:pPr rtl="0"/>
          <a:r>
            <a:rPr lang="en-US" smtClean="0"/>
            <a:t>Deliver responsive, profitable per-tenant service and services.</a:t>
          </a:r>
          <a:endParaRPr lang="en-US"/>
        </a:p>
      </dgm:t>
    </dgm:pt>
    <dgm:pt modelId="{19A03F3D-17AD-4097-A86E-B87E1E6A8768}" type="parTrans" cxnId="{B706DDC1-9F0E-4F66-ADD4-94B3F66DA01C}">
      <dgm:prSet/>
      <dgm:spPr/>
      <dgm:t>
        <a:bodyPr/>
        <a:lstStyle/>
        <a:p>
          <a:endParaRPr lang="en-US"/>
        </a:p>
      </dgm:t>
    </dgm:pt>
    <dgm:pt modelId="{BDC37686-DC7B-4703-BB43-5C5FD1A6563D}" type="sibTrans" cxnId="{B706DDC1-9F0E-4F66-ADD4-94B3F66DA01C}">
      <dgm:prSet/>
      <dgm:spPr/>
      <dgm:t>
        <a:bodyPr/>
        <a:lstStyle/>
        <a:p>
          <a:endParaRPr lang="en-US"/>
        </a:p>
      </dgm:t>
    </dgm:pt>
    <dgm:pt modelId="{E0DFD9D8-7745-4161-9850-47F436228553}">
      <dgm:prSet/>
      <dgm:spPr/>
      <dgm:t>
        <a:bodyPr/>
        <a:lstStyle/>
        <a:p>
          <a:pPr rtl="0"/>
          <a:r>
            <a:rPr lang="en-US" smtClean="0"/>
            <a:t>Optimize the IT supply chain through better management.</a:t>
          </a:r>
          <a:endParaRPr lang="en-US"/>
        </a:p>
      </dgm:t>
    </dgm:pt>
    <dgm:pt modelId="{D4CFEBCB-5F04-46ED-ADA4-D5CA71319BB2}" type="parTrans" cxnId="{919EC697-18FD-4A9F-9FB8-4A65ABCB4FA6}">
      <dgm:prSet/>
      <dgm:spPr/>
      <dgm:t>
        <a:bodyPr/>
        <a:lstStyle/>
        <a:p>
          <a:endParaRPr lang="en-US"/>
        </a:p>
      </dgm:t>
    </dgm:pt>
    <dgm:pt modelId="{D273DCFF-EB4D-4CEC-8AE5-75AA87D1F9D4}" type="sibTrans" cxnId="{919EC697-18FD-4A9F-9FB8-4A65ABCB4FA6}">
      <dgm:prSet/>
      <dgm:spPr/>
      <dgm:t>
        <a:bodyPr/>
        <a:lstStyle/>
        <a:p>
          <a:endParaRPr lang="en-US"/>
        </a:p>
      </dgm:t>
    </dgm:pt>
    <dgm:pt modelId="{315323AA-6168-4858-83C1-0E317B1D0750}">
      <dgm:prSet/>
      <dgm:spPr/>
      <dgm:t>
        <a:bodyPr/>
        <a:lstStyle/>
        <a:p>
          <a:pPr rtl="0"/>
          <a:r>
            <a:rPr lang="en-US" smtClean="0"/>
            <a:t>Spend less. Get results. Sooner.</a:t>
          </a:r>
          <a:endParaRPr lang="en-US"/>
        </a:p>
      </dgm:t>
    </dgm:pt>
    <dgm:pt modelId="{75243AFD-E2D1-4546-922B-AFD606F2D87E}" type="parTrans" cxnId="{59D3F8D5-D57C-4156-9806-DBE8ADA451F3}">
      <dgm:prSet/>
      <dgm:spPr/>
      <dgm:t>
        <a:bodyPr/>
        <a:lstStyle/>
        <a:p>
          <a:endParaRPr lang="en-US"/>
        </a:p>
      </dgm:t>
    </dgm:pt>
    <dgm:pt modelId="{37442294-76E7-4F9A-B004-B941E72DEA60}" type="sibTrans" cxnId="{59D3F8D5-D57C-4156-9806-DBE8ADA451F3}">
      <dgm:prSet/>
      <dgm:spPr/>
      <dgm:t>
        <a:bodyPr/>
        <a:lstStyle/>
        <a:p>
          <a:endParaRPr lang="en-US"/>
        </a:p>
      </dgm:t>
    </dgm:pt>
    <dgm:pt modelId="{92290550-1807-4BC8-B3C0-59560B11C40F}" type="pres">
      <dgm:prSet presAssocID="{82D2E225-4536-4D8C-93CD-1A5EBF3D4729}" presName="Name0" presStyleCnt="0">
        <dgm:presLayoutVars>
          <dgm:dir/>
          <dgm:resizeHandles val="exact"/>
        </dgm:presLayoutVars>
      </dgm:prSet>
      <dgm:spPr/>
      <dgm:t>
        <a:bodyPr/>
        <a:lstStyle/>
        <a:p>
          <a:endParaRPr lang="en-US"/>
        </a:p>
      </dgm:t>
    </dgm:pt>
    <dgm:pt modelId="{2535B79C-EAB2-4619-9A46-5D9E2DD234A1}" type="pres">
      <dgm:prSet presAssocID="{82D2E225-4536-4D8C-93CD-1A5EBF3D4729}" presName="vNodes" presStyleCnt="0"/>
      <dgm:spPr/>
    </dgm:pt>
    <dgm:pt modelId="{CD85608A-B569-4CDA-8C54-52D8B0721FC8}" type="pres">
      <dgm:prSet presAssocID="{B1360C88-D217-4D5D-9A90-38E1C1FD45EC}" presName="node" presStyleLbl="node1" presStyleIdx="0" presStyleCnt="3">
        <dgm:presLayoutVars>
          <dgm:bulletEnabled val="1"/>
        </dgm:presLayoutVars>
      </dgm:prSet>
      <dgm:spPr/>
      <dgm:t>
        <a:bodyPr/>
        <a:lstStyle/>
        <a:p>
          <a:endParaRPr lang="en-US"/>
        </a:p>
      </dgm:t>
    </dgm:pt>
    <dgm:pt modelId="{C58FD8CA-1AF4-445D-8285-4AD216D04E76}" type="pres">
      <dgm:prSet presAssocID="{2F61D068-B96A-4D0B-BE7B-8A710B895752}" presName="spacerT" presStyleCnt="0"/>
      <dgm:spPr/>
    </dgm:pt>
    <dgm:pt modelId="{1644A5DF-4D06-4086-B781-E78AE6DD4C0E}" type="pres">
      <dgm:prSet presAssocID="{2F61D068-B96A-4D0B-BE7B-8A710B895752}" presName="sibTrans" presStyleLbl="sibTrans2D1" presStyleIdx="0" presStyleCnt="2"/>
      <dgm:spPr/>
      <dgm:t>
        <a:bodyPr/>
        <a:lstStyle/>
        <a:p>
          <a:endParaRPr lang="en-US"/>
        </a:p>
      </dgm:t>
    </dgm:pt>
    <dgm:pt modelId="{3A8CEBB1-8073-41E9-BDBF-1046E6DE72A8}" type="pres">
      <dgm:prSet presAssocID="{2F61D068-B96A-4D0B-BE7B-8A710B895752}" presName="spacerB" presStyleCnt="0"/>
      <dgm:spPr/>
    </dgm:pt>
    <dgm:pt modelId="{DA69361D-AB4B-45CE-B1B8-0D09A623A2C0}" type="pres">
      <dgm:prSet presAssocID="{4A14B5AE-4E55-4EB0-B0FF-6B6360DBCEC8}" presName="node" presStyleLbl="node1" presStyleIdx="1" presStyleCnt="3">
        <dgm:presLayoutVars>
          <dgm:bulletEnabled val="1"/>
        </dgm:presLayoutVars>
      </dgm:prSet>
      <dgm:spPr/>
      <dgm:t>
        <a:bodyPr/>
        <a:lstStyle/>
        <a:p>
          <a:endParaRPr lang="en-US"/>
        </a:p>
      </dgm:t>
    </dgm:pt>
    <dgm:pt modelId="{534532B3-53BD-48E2-9FD0-1818D7D310F2}" type="pres">
      <dgm:prSet presAssocID="{82D2E225-4536-4D8C-93CD-1A5EBF3D4729}" presName="sibTransLast" presStyleLbl="sibTrans2D1" presStyleIdx="1" presStyleCnt="2"/>
      <dgm:spPr/>
      <dgm:t>
        <a:bodyPr/>
        <a:lstStyle/>
        <a:p>
          <a:endParaRPr lang="en-US"/>
        </a:p>
      </dgm:t>
    </dgm:pt>
    <dgm:pt modelId="{E02B6362-FE26-4FB8-821D-1D0F54C82DF2}" type="pres">
      <dgm:prSet presAssocID="{82D2E225-4536-4D8C-93CD-1A5EBF3D4729}" presName="connectorText" presStyleLbl="sibTrans2D1" presStyleIdx="1" presStyleCnt="2"/>
      <dgm:spPr/>
      <dgm:t>
        <a:bodyPr/>
        <a:lstStyle/>
        <a:p>
          <a:endParaRPr lang="en-US"/>
        </a:p>
      </dgm:t>
    </dgm:pt>
    <dgm:pt modelId="{7EC50E86-0332-4ACE-A11C-61F3ADB3F8B6}" type="pres">
      <dgm:prSet presAssocID="{82D2E225-4536-4D8C-93CD-1A5EBF3D4729}" presName="lastNode" presStyleLbl="node1" presStyleIdx="2" presStyleCnt="3">
        <dgm:presLayoutVars>
          <dgm:bulletEnabled val="1"/>
        </dgm:presLayoutVars>
      </dgm:prSet>
      <dgm:spPr/>
      <dgm:t>
        <a:bodyPr/>
        <a:lstStyle/>
        <a:p>
          <a:endParaRPr lang="en-US"/>
        </a:p>
      </dgm:t>
    </dgm:pt>
  </dgm:ptLst>
  <dgm:cxnLst>
    <dgm:cxn modelId="{78208AD9-B097-4327-A0B7-01DCE49B5282}" srcId="{B1360C88-D217-4D5D-9A90-38E1C1FD45EC}" destId="{776143CF-41AE-40CE-9848-7B57D678E006}" srcOrd="1" destOrd="0" parTransId="{C999C84F-02A2-4292-81CB-7F66DE64DADD}" sibTransId="{AF55BB60-CE2B-457C-9C77-6FB018717C98}"/>
    <dgm:cxn modelId="{0062A9FC-085D-4061-9832-B2507A64D090}" type="presOf" srcId="{5AED5ED7-FF2F-46CA-9F1C-7D7ADA180EE5}" destId="{E02B6362-FE26-4FB8-821D-1D0F54C82DF2}" srcOrd="1" destOrd="0" presId="urn:microsoft.com/office/officeart/2005/8/layout/equation2"/>
    <dgm:cxn modelId="{00618E45-D407-449A-99A9-D9A60328E923}" type="presOf" srcId="{7D5DA5A7-4C4C-4CDD-ADBF-A834E65CB27B}" destId="{DA69361D-AB4B-45CE-B1B8-0D09A623A2C0}" srcOrd="0" destOrd="4" presId="urn:microsoft.com/office/officeart/2005/8/layout/equation2"/>
    <dgm:cxn modelId="{791E9E15-1C06-476E-AC12-404A04D60662}" type="presOf" srcId="{4A14B5AE-4E55-4EB0-B0FF-6B6360DBCEC8}" destId="{DA69361D-AB4B-45CE-B1B8-0D09A623A2C0}" srcOrd="0" destOrd="0" presId="urn:microsoft.com/office/officeart/2005/8/layout/equation2"/>
    <dgm:cxn modelId="{ABC8BC4E-9B62-4119-B53A-2D5605AA38B8}" type="presOf" srcId="{EE476DE7-D50F-497F-94D6-099964737FA6}" destId="{CD85608A-B569-4CDA-8C54-52D8B0721FC8}" srcOrd="0" destOrd="5" presId="urn:microsoft.com/office/officeart/2005/8/layout/equation2"/>
    <dgm:cxn modelId="{3420005C-4BD2-435D-8523-F030C2FD93B4}" type="presOf" srcId="{3466C778-E76C-4B8F-86B8-1C946635D6DC}" destId="{CD85608A-B569-4CDA-8C54-52D8B0721FC8}" srcOrd="0" destOrd="4" presId="urn:microsoft.com/office/officeart/2005/8/layout/equation2"/>
    <dgm:cxn modelId="{22C58C58-1D56-43D2-9502-2A1FC780D08B}" srcId="{B1360C88-D217-4D5D-9A90-38E1C1FD45EC}" destId="{8B791F17-789D-4B45-B197-02A2A7822099}" srcOrd="2" destOrd="0" parTransId="{46C097C2-5826-40B0-849B-BFE51B2C0CD3}" sibTransId="{5A90810D-4940-4D3B-B7E0-AA09FC44155A}"/>
    <dgm:cxn modelId="{25AD4EF0-2D9D-446A-AAE8-B6DC699A8F2C}" type="presOf" srcId="{B1360C88-D217-4D5D-9A90-38E1C1FD45EC}" destId="{CD85608A-B569-4CDA-8C54-52D8B0721FC8}" srcOrd="0" destOrd="0" presId="urn:microsoft.com/office/officeart/2005/8/layout/equation2"/>
    <dgm:cxn modelId="{919EC697-18FD-4A9F-9FB8-4A65ABCB4FA6}" srcId="{959E2022-A044-47D0-AC01-F81338BBF3D1}" destId="{E0DFD9D8-7745-4161-9850-47F436228553}" srcOrd="1" destOrd="0" parTransId="{D4CFEBCB-5F04-46ED-ADA4-D5CA71319BB2}" sibTransId="{D273DCFF-EB4D-4CEC-8AE5-75AA87D1F9D4}"/>
    <dgm:cxn modelId="{BE8E1559-8FE3-4F23-9AE9-08412712A186}" srcId="{B1360C88-D217-4D5D-9A90-38E1C1FD45EC}" destId="{171F7168-4029-4B86-AF95-BA75240EAF16}" srcOrd="0" destOrd="0" parTransId="{EFC9E265-1CC3-42BD-9E60-735639FF8D1E}" sibTransId="{437F80B9-E498-4AF2-A89D-B533C00FDCD2}"/>
    <dgm:cxn modelId="{739D6E03-EB97-4BF3-8466-759D652A45C8}" srcId="{B1360C88-D217-4D5D-9A90-38E1C1FD45EC}" destId="{EE476DE7-D50F-497F-94D6-099964737FA6}" srcOrd="4" destOrd="0" parTransId="{31AC594B-3BB2-4F33-AD95-A4B224944100}" sibTransId="{8F52461E-104A-49A5-B068-4CAF656A50E0}"/>
    <dgm:cxn modelId="{1167C4A4-3640-4FB0-B08B-D6C4BAD802AE}" srcId="{82D2E225-4536-4D8C-93CD-1A5EBF3D4729}" destId="{B1360C88-D217-4D5D-9A90-38E1C1FD45EC}" srcOrd="0" destOrd="0" parTransId="{C639F4D3-E30A-4741-A499-7094616496EA}" sibTransId="{2F61D068-B96A-4D0B-BE7B-8A710B895752}"/>
    <dgm:cxn modelId="{5CD5245C-63A6-41CA-84D4-AFC42BF28038}" type="presOf" srcId="{776143CF-41AE-40CE-9848-7B57D678E006}" destId="{CD85608A-B569-4CDA-8C54-52D8B0721FC8}" srcOrd="0" destOrd="2" presId="urn:microsoft.com/office/officeart/2005/8/layout/equation2"/>
    <dgm:cxn modelId="{7216D011-CE52-47F4-BCB1-72F906226147}" type="presOf" srcId="{2F61D068-B96A-4D0B-BE7B-8A710B895752}" destId="{1644A5DF-4D06-4086-B781-E78AE6DD4C0E}" srcOrd="0" destOrd="0" presId="urn:microsoft.com/office/officeart/2005/8/layout/equation2"/>
    <dgm:cxn modelId="{5FC86B1F-8BDA-48B5-BD32-9A25A1DC6EFE}" type="presOf" srcId="{171F7168-4029-4B86-AF95-BA75240EAF16}" destId="{CD85608A-B569-4CDA-8C54-52D8B0721FC8}" srcOrd="0" destOrd="1" presId="urn:microsoft.com/office/officeart/2005/8/layout/equation2"/>
    <dgm:cxn modelId="{B706DDC1-9F0E-4F66-ADD4-94B3F66DA01C}" srcId="{959E2022-A044-47D0-AC01-F81338BBF3D1}" destId="{B87D8FB2-D0C6-4467-8011-B41EBC999A71}" srcOrd="0" destOrd="0" parTransId="{19A03F3D-17AD-4097-A86E-B87E1E6A8768}" sibTransId="{BDC37686-DC7B-4703-BB43-5C5FD1A6563D}"/>
    <dgm:cxn modelId="{F288BE85-C2A0-40FA-AB69-8F5FCAF1DD8A}" srcId="{82D2E225-4536-4D8C-93CD-1A5EBF3D4729}" destId="{959E2022-A044-47D0-AC01-F81338BBF3D1}" srcOrd="2" destOrd="0" parTransId="{7B1E620F-FE65-40C1-8A1F-A6C7B6AEEA94}" sibTransId="{46F29190-20F0-429B-9F21-52CF107ECDF5}"/>
    <dgm:cxn modelId="{34F1427E-6919-48A9-B3D4-F1CD99DD583F}" srcId="{82D2E225-4536-4D8C-93CD-1A5EBF3D4729}" destId="{4A14B5AE-4E55-4EB0-B0FF-6B6360DBCEC8}" srcOrd="1" destOrd="0" parTransId="{37ACC59F-560D-445C-A3D2-A86549406DC1}" sibTransId="{5AED5ED7-FF2F-46CA-9F1C-7D7ADA180EE5}"/>
    <dgm:cxn modelId="{DFF5F335-00D6-4AB6-8755-DB10E7B84C0A}" type="presOf" srcId="{B87D8FB2-D0C6-4467-8011-B41EBC999A71}" destId="{7EC50E86-0332-4ACE-A11C-61F3ADB3F8B6}" srcOrd="0" destOrd="1" presId="urn:microsoft.com/office/officeart/2005/8/layout/equation2"/>
    <dgm:cxn modelId="{FDF88CB3-6B95-4C19-8242-3E9DA476855B}" srcId="{4A14B5AE-4E55-4EB0-B0FF-6B6360DBCEC8}" destId="{878A4C9F-0A83-477E-B80D-3D9AE52506F6}" srcOrd="1" destOrd="0" parTransId="{349A5280-F08E-49BF-960C-053DB4216825}" sibTransId="{41F500B4-6D68-4206-909B-F23454190013}"/>
    <dgm:cxn modelId="{193449BC-DDDB-4945-A2E2-020953A83D68}" srcId="{B1360C88-D217-4D5D-9A90-38E1C1FD45EC}" destId="{3466C778-E76C-4B8F-86B8-1C946635D6DC}" srcOrd="3" destOrd="0" parTransId="{E135B868-0699-47E8-B6B2-2DFFAB0270DD}" sibTransId="{002E0201-5810-4368-BD20-A0376A3D3E06}"/>
    <dgm:cxn modelId="{9861EE4F-247A-44DB-A41A-B3D009FD2860}" type="presOf" srcId="{5AED5ED7-FF2F-46CA-9F1C-7D7ADA180EE5}" destId="{534532B3-53BD-48E2-9FD0-1818D7D310F2}" srcOrd="0" destOrd="0" presId="urn:microsoft.com/office/officeart/2005/8/layout/equation2"/>
    <dgm:cxn modelId="{6F392430-0F8F-43D4-8791-57FAF635541A}" type="presOf" srcId="{315323AA-6168-4858-83C1-0E317B1D0750}" destId="{7EC50E86-0332-4ACE-A11C-61F3ADB3F8B6}" srcOrd="0" destOrd="3" presId="urn:microsoft.com/office/officeart/2005/8/layout/equation2"/>
    <dgm:cxn modelId="{7F5C10E7-749B-40BA-9FF3-1E82BC94306F}" type="presOf" srcId="{F334803C-C364-437C-93CD-0AB02FF49C65}" destId="{DA69361D-AB4B-45CE-B1B8-0D09A623A2C0}" srcOrd="0" destOrd="1" presId="urn:microsoft.com/office/officeart/2005/8/layout/equation2"/>
    <dgm:cxn modelId="{D606686D-EE7D-491E-89BA-177D72AFB0BB}" srcId="{4A14B5AE-4E55-4EB0-B0FF-6B6360DBCEC8}" destId="{93DBADDD-E064-4F88-BF5A-BBF5F946FD8D}" srcOrd="2" destOrd="0" parTransId="{FF540836-CC4F-43F1-9AA1-36C23A2B1501}" sibTransId="{F0762B04-1C4C-4389-8176-A0B822191244}"/>
    <dgm:cxn modelId="{1A56274F-0BF0-4245-88C3-47B151D7CD3F}" type="presOf" srcId="{959E2022-A044-47D0-AC01-F81338BBF3D1}" destId="{7EC50E86-0332-4ACE-A11C-61F3ADB3F8B6}" srcOrd="0" destOrd="0" presId="urn:microsoft.com/office/officeart/2005/8/layout/equation2"/>
    <dgm:cxn modelId="{99507D27-7497-4C0F-B991-975256B9F605}" type="presOf" srcId="{82D2E225-4536-4D8C-93CD-1A5EBF3D4729}" destId="{92290550-1807-4BC8-B3C0-59560B11C40F}" srcOrd="0" destOrd="0" presId="urn:microsoft.com/office/officeart/2005/8/layout/equation2"/>
    <dgm:cxn modelId="{03B17849-EC05-4F60-A70D-B585B5984123}" srcId="{4A14B5AE-4E55-4EB0-B0FF-6B6360DBCEC8}" destId="{F334803C-C364-437C-93CD-0AB02FF49C65}" srcOrd="0" destOrd="0" parTransId="{2D4BC05B-7C4A-4801-AA7A-A0805139154B}" sibTransId="{49DD6FD5-59F0-46E6-AE6A-B6DFADCE8763}"/>
    <dgm:cxn modelId="{DD8C996D-2E42-47B8-8B3A-CE4EF32D9B08}" type="presOf" srcId="{8B791F17-789D-4B45-B197-02A2A7822099}" destId="{CD85608A-B569-4CDA-8C54-52D8B0721FC8}" srcOrd="0" destOrd="3" presId="urn:microsoft.com/office/officeart/2005/8/layout/equation2"/>
    <dgm:cxn modelId="{59D3F8D5-D57C-4156-9806-DBE8ADA451F3}" srcId="{959E2022-A044-47D0-AC01-F81338BBF3D1}" destId="{315323AA-6168-4858-83C1-0E317B1D0750}" srcOrd="2" destOrd="0" parTransId="{75243AFD-E2D1-4546-922B-AFD606F2D87E}" sibTransId="{37442294-76E7-4F9A-B004-B941E72DEA60}"/>
    <dgm:cxn modelId="{2A068B96-8573-46C7-8C0D-0F071935035F}" srcId="{4A14B5AE-4E55-4EB0-B0FF-6B6360DBCEC8}" destId="{7D5DA5A7-4C4C-4CDD-ADBF-A834E65CB27B}" srcOrd="3" destOrd="0" parTransId="{F61D7D0D-761A-4480-A017-266089C7D74B}" sibTransId="{66E95579-1D72-469E-8E5B-E8FD11CAC706}"/>
    <dgm:cxn modelId="{991A54D1-BA1F-47B2-BA67-6B2347D361E2}" type="presOf" srcId="{878A4C9F-0A83-477E-B80D-3D9AE52506F6}" destId="{DA69361D-AB4B-45CE-B1B8-0D09A623A2C0}" srcOrd="0" destOrd="2" presId="urn:microsoft.com/office/officeart/2005/8/layout/equation2"/>
    <dgm:cxn modelId="{0B4797B4-09A8-4623-961E-1919FD717DA8}" type="presOf" srcId="{93DBADDD-E064-4F88-BF5A-BBF5F946FD8D}" destId="{DA69361D-AB4B-45CE-B1B8-0D09A623A2C0}" srcOrd="0" destOrd="3" presId="urn:microsoft.com/office/officeart/2005/8/layout/equation2"/>
    <dgm:cxn modelId="{FFFB24A0-219F-4466-9F15-6B9E9F222ADE}" type="presOf" srcId="{E0DFD9D8-7745-4161-9850-47F436228553}" destId="{7EC50E86-0332-4ACE-A11C-61F3ADB3F8B6}" srcOrd="0" destOrd="2" presId="urn:microsoft.com/office/officeart/2005/8/layout/equation2"/>
    <dgm:cxn modelId="{458FC4D5-61A0-47A9-B117-86EAF40A2BF7}" type="presParOf" srcId="{92290550-1807-4BC8-B3C0-59560B11C40F}" destId="{2535B79C-EAB2-4619-9A46-5D9E2DD234A1}" srcOrd="0" destOrd="0" presId="urn:microsoft.com/office/officeart/2005/8/layout/equation2"/>
    <dgm:cxn modelId="{E4F196F0-8177-4A35-886E-B84BE7193F35}" type="presParOf" srcId="{2535B79C-EAB2-4619-9A46-5D9E2DD234A1}" destId="{CD85608A-B569-4CDA-8C54-52D8B0721FC8}" srcOrd="0" destOrd="0" presId="urn:microsoft.com/office/officeart/2005/8/layout/equation2"/>
    <dgm:cxn modelId="{61228C21-44D5-431A-B773-210466A54BA5}" type="presParOf" srcId="{2535B79C-EAB2-4619-9A46-5D9E2DD234A1}" destId="{C58FD8CA-1AF4-445D-8285-4AD216D04E76}" srcOrd="1" destOrd="0" presId="urn:microsoft.com/office/officeart/2005/8/layout/equation2"/>
    <dgm:cxn modelId="{2422550F-9439-48B3-B38C-A710086AE763}" type="presParOf" srcId="{2535B79C-EAB2-4619-9A46-5D9E2DD234A1}" destId="{1644A5DF-4D06-4086-B781-E78AE6DD4C0E}" srcOrd="2" destOrd="0" presId="urn:microsoft.com/office/officeart/2005/8/layout/equation2"/>
    <dgm:cxn modelId="{285B74A9-DE77-4D1B-B69C-1448EBD751BC}" type="presParOf" srcId="{2535B79C-EAB2-4619-9A46-5D9E2DD234A1}" destId="{3A8CEBB1-8073-41E9-BDBF-1046E6DE72A8}" srcOrd="3" destOrd="0" presId="urn:microsoft.com/office/officeart/2005/8/layout/equation2"/>
    <dgm:cxn modelId="{A52BE831-6123-4995-93D9-F5CCF3FB507E}" type="presParOf" srcId="{2535B79C-EAB2-4619-9A46-5D9E2DD234A1}" destId="{DA69361D-AB4B-45CE-B1B8-0D09A623A2C0}" srcOrd="4" destOrd="0" presId="urn:microsoft.com/office/officeart/2005/8/layout/equation2"/>
    <dgm:cxn modelId="{6D5AB554-BA7F-4878-9D6B-7754485C0284}" type="presParOf" srcId="{92290550-1807-4BC8-B3C0-59560B11C40F}" destId="{534532B3-53BD-48E2-9FD0-1818D7D310F2}" srcOrd="1" destOrd="0" presId="urn:microsoft.com/office/officeart/2005/8/layout/equation2"/>
    <dgm:cxn modelId="{396DF95C-1863-4D9E-87F7-643A6DB08370}" type="presParOf" srcId="{534532B3-53BD-48E2-9FD0-1818D7D310F2}" destId="{E02B6362-FE26-4FB8-821D-1D0F54C82DF2}" srcOrd="0" destOrd="0" presId="urn:microsoft.com/office/officeart/2005/8/layout/equation2"/>
    <dgm:cxn modelId="{71F1A09D-917E-49EE-9EC4-5C00D4851D5A}" type="presParOf" srcId="{92290550-1807-4BC8-B3C0-59560B11C40F}" destId="{7EC50E86-0332-4ACE-A11C-61F3ADB3F8B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B8E6DF4-36CB-4E4B-888B-F2117D79033E}" type="doc">
      <dgm:prSet loTypeId="urn:microsoft.com/office/officeart/2005/8/layout/list1" loCatId="list" qsTypeId="urn:microsoft.com/office/officeart/2005/8/quickstyle/3d5" qsCatId="3D" csTypeId="urn:microsoft.com/office/officeart/2005/8/colors/accent3_2" csCatId="accent3"/>
      <dgm:spPr/>
      <dgm:t>
        <a:bodyPr/>
        <a:lstStyle/>
        <a:p>
          <a:endParaRPr lang="en-US"/>
        </a:p>
      </dgm:t>
    </dgm:pt>
    <dgm:pt modelId="{38178BAA-3898-4DEA-A8A0-0112517DAE48}">
      <dgm:prSet/>
      <dgm:spPr/>
      <dgm:t>
        <a:bodyPr/>
        <a:lstStyle/>
        <a:p>
          <a:pPr rtl="0"/>
          <a:r>
            <a:rPr lang="en-US" b="1" smtClean="0"/>
            <a:t>Service Operations</a:t>
          </a:r>
          <a:endParaRPr lang="en-US"/>
        </a:p>
      </dgm:t>
    </dgm:pt>
    <dgm:pt modelId="{89AFA22D-0419-48D0-BA19-9067F6DCD73E}" type="parTrans" cxnId="{07B4D59B-AF2F-44A9-AEF6-3FD0CA7026F2}">
      <dgm:prSet/>
      <dgm:spPr/>
      <dgm:t>
        <a:bodyPr/>
        <a:lstStyle/>
        <a:p>
          <a:endParaRPr lang="en-US"/>
        </a:p>
      </dgm:t>
    </dgm:pt>
    <dgm:pt modelId="{7C42B8D1-4C2E-465A-9C7F-DEEFFA198165}" type="sibTrans" cxnId="{07B4D59B-AF2F-44A9-AEF6-3FD0CA7026F2}">
      <dgm:prSet/>
      <dgm:spPr/>
      <dgm:t>
        <a:bodyPr/>
        <a:lstStyle/>
        <a:p>
          <a:endParaRPr lang="en-US"/>
        </a:p>
      </dgm:t>
    </dgm:pt>
    <dgm:pt modelId="{4E051AB9-96D5-4B53-91CB-B63A00DD14A5}">
      <dgm:prSet/>
      <dgm:spPr/>
      <dgm:t>
        <a:bodyPr/>
        <a:lstStyle/>
        <a:p>
          <a:pPr rtl="0"/>
          <a:r>
            <a:rPr lang="en-US" smtClean="0"/>
            <a:t>Incident Management</a:t>
          </a:r>
          <a:endParaRPr lang="en-US"/>
        </a:p>
      </dgm:t>
    </dgm:pt>
    <dgm:pt modelId="{D7650873-7191-49B8-A14F-76DAADE09394}" type="parTrans" cxnId="{02F3ECDC-AC7D-4CC8-90A7-C638EF34E591}">
      <dgm:prSet/>
      <dgm:spPr/>
      <dgm:t>
        <a:bodyPr/>
        <a:lstStyle/>
        <a:p>
          <a:endParaRPr lang="en-US"/>
        </a:p>
      </dgm:t>
    </dgm:pt>
    <dgm:pt modelId="{75E65307-5DED-4F01-BC91-F109535097A0}" type="sibTrans" cxnId="{02F3ECDC-AC7D-4CC8-90A7-C638EF34E591}">
      <dgm:prSet/>
      <dgm:spPr/>
      <dgm:t>
        <a:bodyPr/>
        <a:lstStyle/>
        <a:p>
          <a:endParaRPr lang="en-US"/>
        </a:p>
      </dgm:t>
    </dgm:pt>
    <dgm:pt modelId="{5AB1B3B0-34C2-46F8-BB1D-6A6F791E318B}">
      <dgm:prSet/>
      <dgm:spPr/>
      <dgm:t>
        <a:bodyPr/>
        <a:lstStyle/>
        <a:p>
          <a:pPr rtl="0"/>
          <a:r>
            <a:rPr lang="en-US" smtClean="0"/>
            <a:t>Problem Management</a:t>
          </a:r>
          <a:endParaRPr lang="en-US"/>
        </a:p>
      </dgm:t>
    </dgm:pt>
    <dgm:pt modelId="{40C160D1-0E2D-4A84-A1DF-602A62CA8506}" type="parTrans" cxnId="{72F3CA97-03C6-41A3-85C9-5AF32595009B}">
      <dgm:prSet/>
      <dgm:spPr/>
      <dgm:t>
        <a:bodyPr/>
        <a:lstStyle/>
        <a:p>
          <a:endParaRPr lang="en-US"/>
        </a:p>
      </dgm:t>
    </dgm:pt>
    <dgm:pt modelId="{668FB048-2E9D-4FFF-A3A0-4FC4A3907CD5}" type="sibTrans" cxnId="{72F3CA97-03C6-41A3-85C9-5AF32595009B}">
      <dgm:prSet/>
      <dgm:spPr/>
      <dgm:t>
        <a:bodyPr/>
        <a:lstStyle/>
        <a:p>
          <a:endParaRPr lang="en-US"/>
        </a:p>
      </dgm:t>
    </dgm:pt>
    <dgm:pt modelId="{F00649B7-1C90-4D74-B7B7-4FC5427768BB}">
      <dgm:prSet/>
      <dgm:spPr/>
      <dgm:t>
        <a:bodyPr/>
        <a:lstStyle/>
        <a:p>
          <a:pPr rtl="0"/>
          <a:r>
            <a:rPr lang="en-US" smtClean="0"/>
            <a:t>Request Management</a:t>
          </a:r>
          <a:endParaRPr lang="en-US"/>
        </a:p>
      </dgm:t>
    </dgm:pt>
    <dgm:pt modelId="{A2782679-1BFB-453B-9A26-87D3FF084845}" type="parTrans" cxnId="{D21CED33-B726-449F-B81D-33A186C45015}">
      <dgm:prSet/>
      <dgm:spPr/>
      <dgm:t>
        <a:bodyPr/>
        <a:lstStyle/>
        <a:p>
          <a:endParaRPr lang="en-US"/>
        </a:p>
      </dgm:t>
    </dgm:pt>
    <dgm:pt modelId="{8B1AC5E9-419D-41F4-819F-6C48104CFCFF}" type="sibTrans" cxnId="{D21CED33-B726-449F-B81D-33A186C45015}">
      <dgm:prSet/>
      <dgm:spPr/>
      <dgm:t>
        <a:bodyPr/>
        <a:lstStyle/>
        <a:p>
          <a:endParaRPr lang="en-US"/>
        </a:p>
      </dgm:t>
    </dgm:pt>
    <dgm:pt modelId="{4C953CA0-2245-4471-B890-E6E536FB2C8E}">
      <dgm:prSet/>
      <dgm:spPr/>
      <dgm:t>
        <a:bodyPr/>
        <a:lstStyle/>
        <a:p>
          <a:pPr rtl="0"/>
          <a:r>
            <a:rPr lang="en-US" smtClean="0"/>
            <a:t>Event Management</a:t>
          </a:r>
          <a:endParaRPr lang="en-US"/>
        </a:p>
      </dgm:t>
    </dgm:pt>
    <dgm:pt modelId="{724892D9-8C9F-4AED-8062-F384E452B3F4}" type="parTrans" cxnId="{7BC82D83-BF63-413D-9DD4-4458E245F605}">
      <dgm:prSet/>
      <dgm:spPr/>
      <dgm:t>
        <a:bodyPr/>
        <a:lstStyle/>
        <a:p>
          <a:endParaRPr lang="en-US"/>
        </a:p>
      </dgm:t>
    </dgm:pt>
    <dgm:pt modelId="{7C9FB782-898C-4C03-8811-EB842DC54FD9}" type="sibTrans" cxnId="{7BC82D83-BF63-413D-9DD4-4458E245F605}">
      <dgm:prSet/>
      <dgm:spPr/>
      <dgm:t>
        <a:bodyPr/>
        <a:lstStyle/>
        <a:p>
          <a:endParaRPr lang="en-US"/>
        </a:p>
      </dgm:t>
    </dgm:pt>
    <dgm:pt modelId="{6AA7F537-35F6-49A8-916F-12A6BAAD01CF}">
      <dgm:prSet/>
      <dgm:spPr/>
      <dgm:t>
        <a:bodyPr/>
        <a:lstStyle/>
        <a:p>
          <a:pPr rtl="0"/>
          <a:r>
            <a:rPr lang="en-US" b="1" smtClean="0"/>
            <a:t>Service Transition</a:t>
          </a:r>
          <a:endParaRPr lang="en-US"/>
        </a:p>
      </dgm:t>
    </dgm:pt>
    <dgm:pt modelId="{1D64CCDA-FF60-41C9-9175-463938710DA2}" type="parTrans" cxnId="{6A355912-CA25-4C52-A025-A501A483886A}">
      <dgm:prSet/>
      <dgm:spPr/>
      <dgm:t>
        <a:bodyPr/>
        <a:lstStyle/>
        <a:p>
          <a:endParaRPr lang="en-US"/>
        </a:p>
      </dgm:t>
    </dgm:pt>
    <dgm:pt modelId="{98D0FDE6-6F67-4513-BB77-37099D4C54BE}" type="sibTrans" cxnId="{6A355912-CA25-4C52-A025-A501A483886A}">
      <dgm:prSet/>
      <dgm:spPr/>
      <dgm:t>
        <a:bodyPr/>
        <a:lstStyle/>
        <a:p>
          <a:endParaRPr lang="en-US"/>
        </a:p>
      </dgm:t>
    </dgm:pt>
    <dgm:pt modelId="{0EBA0B3F-52BB-48C3-A42B-F73A1507981A}">
      <dgm:prSet/>
      <dgm:spPr/>
      <dgm:t>
        <a:bodyPr/>
        <a:lstStyle/>
        <a:p>
          <a:pPr rtl="0"/>
          <a:r>
            <a:rPr lang="en-US" smtClean="0"/>
            <a:t>Change Management</a:t>
          </a:r>
          <a:endParaRPr lang="en-US"/>
        </a:p>
      </dgm:t>
    </dgm:pt>
    <dgm:pt modelId="{F4733BB9-6C6A-458B-93ED-6DFC653CB4F3}" type="parTrans" cxnId="{E603C9B9-EA48-4C72-BE18-2AC28A4BB9CA}">
      <dgm:prSet/>
      <dgm:spPr/>
      <dgm:t>
        <a:bodyPr/>
        <a:lstStyle/>
        <a:p>
          <a:endParaRPr lang="en-US"/>
        </a:p>
      </dgm:t>
    </dgm:pt>
    <dgm:pt modelId="{0AD74586-67B7-44BB-B372-355AA7B6C669}" type="sibTrans" cxnId="{E603C9B9-EA48-4C72-BE18-2AC28A4BB9CA}">
      <dgm:prSet/>
      <dgm:spPr/>
      <dgm:t>
        <a:bodyPr/>
        <a:lstStyle/>
        <a:p>
          <a:endParaRPr lang="en-US"/>
        </a:p>
      </dgm:t>
    </dgm:pt>
    <dgm:pt modelId="{76EBA261-A1BF-406D-BA9D-908089E3402C}">
      <dgm:prSet/>
      <dgm:spPr/>
      <dgm:t>
        <a:bodyPr/>
        <a:lstStyle/>
        <a:p>
          <a:pPr rtl="0"/>
          <a:r>
            <a:rPr lang="en-US" smtClean="0"/>
            <a:t>Service Asset Configuration Management</a:t>
          </a:r>
          <a:endParaRPr lang="en-US"/>
        </a:p>
      </dgm:t>
    </dgm:pt>
    <dgm:pt modelId="{E6960168-5C4B-418D-B519-5F4667873789}" type="parTrans" cxnId="{5745984E-E43F-47A1-9DF3-CB8E1278A62E}">
      <dgm:prSet/>
      <dgm:spPr/>
      <dgm:t>
        <a:bodyPr/>
        <a:lstStyle/>
        <a:p>
          <a:endParaRPr lang="en-US"/>
        </a:p>
      </dgm:t>
    </dgm:pt>
    <dgm:pt modelId="{6588BE34-2FA8-4447-8159-C034BE6ADA71}" type="sibTrans" cxnId="{5745984E-E43F-47A1-9DF3-CB8E1278A62E}">
      <dgm:prSet/>
      <dgm:spPr/>
      <dgm:t>
        <a:bodyPr/>
        <a:lstStyle/>
        <a:p>
          <a:endParaRPr lang="en-US"/>
        </a:p>
      </dgm:t>
    </dgm:pt>
    <dgm:pt modelId="{033FD657-76E6-47F7-A9F3-77C71E828D32}">
      <dgm:prSet/>
      <dgm:spPr/>
      <dgm:t>
        <a:bodyPr/>
        <a:lstStyle/>
        <a:p>
          <a:pPr rtl="0"/>
          <a:r>
            <a:rPr lang="en-US" smtClean="0"/>
            <a:t>Knowledge Management</a:t>
          </a:r>
          <a:endParaRPr lang="en-US"/>
        </a:p>
      </dgm:t>
    </dgm:pt>
    <dgm:pt modelId="{7EA04579-FFCD-4565-8FDE-1648370989CA}" type="parTrans" cxnId="{5A55EE7B-69B0-4679-BC43-8AE21B251E50}">
      <dgm:prSet/>
      <dgm:spPr/>
      <dgm:t>
        <a:bodyPr/>
        <a:lstStyle/>
        <a:p>
          <a:endParaRPr lang="en-US"/>
        </a:p>
      </dgm:t>
    </dgm:pt>
    <dgm:pt modelId="{0C9081D3-CA57-4E15-A3E4-6A18D06D8445}" type="sibTrans" cxnId="{5A55EE7B-69B0-4679-BC43-8AE21B251E50}">
      <dgm:prSet/>
      <dgm:spPr/>
      <dgm:t>
        <a:bodyPr/>
        <a:lstStyle/>
        <a:p>
          <a:endParaRPr lang="en-US"/>
        </a:p>
      </dgm:t>
    </dgm:pt>
    <dgm:pt modelId="{D374A461-9988-43A7-B82B-8EA08C825971}">
      <dgm:prSet/>
      <dgm:spPr/>
      <dgm:t>
        <a:bodyPr/>
        <a:lstStyle/>
        <a:p>
          <a:pPr rtl="0"/>
          <a:r>
            <a:rPr lang="en-US" b="1" smtClean="0"/>
            <a:t>Service Design</a:t>
          </a:r>
          <a:endParaRPr lang="en-US"/>
        </a:p>
      </dgm:t>
    </dgm:pt>
    <dgm:pt modelId="{1CC5CA63-EF3E-41AD-9C79-7A740EC35C55}" type="parTrans" cxnId="{AB2EE314-7A6B-4A5D-8ED5-BAAE6AFDC02E}">
      <dgm:prSet/>
      <dgm:spPr/>
      <dgm:t>
        <a:bodyPr/>
        <a:lstStyle/>
        <a:p>
          <a:endParaRPr lang="en-US"/>
        </a:p>
      </dgm:t>
    </dgm:pt>
    <dgm:pt modelId="{FA143226-1563-46C3-A0A9-1A462A6C5786}" type="sibTrans" cxnId="{AB2EE314-7A6B-4A5D-8ED5-BAAE6AFDC02E}">
      <dgm:prSet/>
      <dgm:spPr/>
      <dgm:t>
        <a:bodyPr/>
        <a:lstStyle/>
        <a:p>
          <a:endParaRPr lang="en-US"/>
        </a:p>
      </dgm:t>
    </dgm:pt>
    <dgm:pt modelId="{37889EEE-937D-4CA0-BB1A-3A272B1E7A9C}">
      <dgm:prSet/>
      <dgm:spPr/>
      <dgm:t>
        <a:bodyPr/>
        <a:lstStyle/>
        <a:p>
          <a:pPr rtl="0"/>
          <a:r>
            <a:rPr lang="en-US" smtClean="0"/>
            <a:t>Service Level Management</a:t>
          </a:r>
          <a:endParaRPr lang="en-US"/>
        </a:p>
      </dgm:t>
    </dgm:pt>
    <dgm:pt modelId="{6FDB2CCA-96CE-4E14-9908-03639C5167CA}" type="parTrans" cxnId="{CA319C46-5086-4BDE-AA7F-C65E545591DC}">
      <dgm:prSet/>
      <dgm:spPr/>
      <dgm:t>
        <a:bodyPr/>
        <a:lstStyle/>
        <a:p>
          <a:endParaRPr lang="en-US"/>
        </a:p>
      </dgm:t>
    </dgm:pt>
    <dgm:pt modelId="{D9DB2FC9-54C3-4021-B786-51B94B3455A8}" type="sibTrans" cxnId="{CA319C46-5086-4BDE-AA7F-C65E545591DC}">
      <dgm:prSet/>
      <dgm:spPr/>
      <dgm:t>
        <a:bodyPr/>
        <a:lstStyle/>
        <a:p>
          <a:endParaRPr lang="en-US"/>
        </a:p>
      </dgm:t>
    </dgm:pt>
    <dgm:pt modelId="{A2B385B2-CA10-4918-89CC-C1B8FEB2285E}">
      <dgm:prSet/>
      <dgm:spPr/>
      <dgm:t>
        <a:bodyPr/>
        <a:lstStyle/>
        <a:p>
          <a:pPr rtl="0"/>
          <a:r>
            <a:rPr lang="en-US" smtClean="0"/>
            <a:t>Availability Management</a:t>
          </a:r>
          <a:endParaRPr lang="en-US"/>
        </a:p>
      </dgm:t>
    </dgm:pt>
    <dgm:pt modelId="{D1D13B6D-82D5-441F-A0ED-F81E0CBB4FC8}" type="parTrans" cxnId="{E08C9721-A948-4621-BA58-27DE475E5AAC}">
      <dgm:prSet/>
      <dgm:spPr/>
      <dgm:t>
        <a:bodyPr/>
        <a:lstStyle/>
        <a:p>
          <a:endParaRPr lang="en-US"/>
        </a:p>
      </dgm:t>
    </dgm:pt>
    <dgm:pt modelId="{E3F7ECED-57AF-4257-94E5-BA840720147E}" type="sibTrans" cxnId="{E08C9721-A948-4621-BA58-27DE475E5AAC}">
      <dgm:prSet/>
      <dgm:spPr/>
      <dgm:t>
        <a:bodyPr/>
        <a:lstStyle/>
        <a:p>
          <a:endParaRPr lang="en-US"/>
        </a:p>
      </dgm:t>
    </dgm:pt>
    <dgm:pt modelId="{40E1D76C-4EF6-42CB-8CF3-5AA16106D0D9}" type="pres">
      <dgm:prSet presAssocID="{8B8E6DF4-36CB-4E4B-888B-F2117D79033E}" presName="linear" presStyleCnt="0">
        <dgm:presLayoutVars>
          <dgm:dir/>
          <dgm:animLvl val="lvl"/>
          <dgm:resizeHandles val="exact"/>
        </dgm:presLayoutVars>
      </dgm:prSet>
      <dgm:spPr/>
      <dgm:t>
        <a:bodyPr/>
        <a:lstStyle/>
        <a:p>
          <a:endParaRPr lang="en-US"/>
        </a:p>
      </dgm:t>
    </dgm:pt>
    <dgm:pt modelId="{636075E5-2474-4D4B-9426-43E416914091}" type="pres">
      <dgm:prSet presAssocID="{38178BAA-3898-4DEA-A8A0-0112517DAE48}" presName="parentLin" presStyleCnt="0"/>
      <dgm:spPr/>
    </dgm:pt>
    <dgm:pt modelId="{FDE75867-BF8B-414C-9243-7076A145D460}" type="pres">
      <dgm:prSet presAssocID="{38178BAA-3898-4DEA-A8A0-0112517DAE48}" presName="parentLeftMargin" presStyleLbl="node1" presStyleIdx="0" presStyleCnt="3"/>
      <dgm:spPr/>
      <dgm:t>
        <a:bodyPr/>
        <a:lstStyle/>
        <a:p>
          <a:endParaRPr lang="en-US"/>
        </a:p>
      </dgm:t>
    </dgm:pt>
    <dgm:pt modelId="{CD993289-BD77-41E6-A4AA-EAE9A221B1DC}" type="pres">
      <dgm:prSet presAssocID="{38178BAA-3898-4DEA-A8A0-0112517DAE48}" presName="parentText" presStyleLbl="node1" presStyleIdx="0" presStyleCnt="3">
        <dgm:presLayoutVars>
          <dgm:chMax val="0"/>
          <dgm:bulletEnabled val="1"/>
        </dgm:presLayoutVars>
      </dgm:prSet>
      <dgm:spPr/>
      <dgm:t>
        <a:bodyPr/>
        <a:lstStyle/>
        <a:p>
          <a:endParaRPr lang="en-US"/>
        </a:p>
      </dgm:t>
    </dgm:pt>
    <dgm:pt modelId="{CB0840C2-882C-4916-9E3A-298FA641FC7E}" type="pres">
      <dgm:prSet presAssocID="{38178BAA-3898-4DEA-A8A0-0112517DAE48}" presName="negativeSpace" presStyleCnt="0"/>
      <dgm:spPr/>
    </dgm:pt>
    <dgm:pt modelId="{C261FD78-4BE6-4A99-A55C-4DB591376FE5}" type="pres">
      <dgm:prSet presAssocID="{38178BAA-3898-4DEA-A8A0-0112517DAE48}" presName="childText" presStyleLbl="conFgAcc1" presStyleIdx="0" presStyleCnt="3">
        <dgm:presLayoutVars>
          <dgm:bulletEnabled val="1"/>
        </dgm:presLayoutVars>
      </dgm:prSet>
      <dgm:spPr/>
      <dgm:t>
        <a:bodyPr/>
        <a:lstStyle/>
        <a:p>
          <a:endParaRPr lang="en-US"/>
        </a:p>
      </dgm:t>
    </dgm:pt>
    <dgm:pt modelId="{426B8FAE-3FB1-4D0B-875B-9AA1F6D6A574}" type="pres">
      <dgm:prSet presAssocID="{7C42B8D1-4C2E-465A-9C7F-DEEFFA198165}" presName="spaceBetweenRectangles" presStyleCnt="0"/>
      <dgm:spPr/>
    </dgm:pt>
    <dgm:pt modelId="{79B514EF-6F93-498A-A7CD-CB7E295FF109}" type="pres">
      <dgm:prSet presAssocID="{6AA7F537-35F6-49A8-916F-12A6BAAD01CF}" presName="parentLin" presStyleCnt="0"/>
      <dgm:spPr/>
    </dgm:pt>
    <dgm:pt modelId="{583DBD54-03F8-40F6-B40A-2063854C950F}" type="pres">
      <dgm:prSet presAssocID="{6AA7F537-35F6-49A8-916F-12A6BAAD01CF}" presName="parentLeftMargin" presStyleLbl="node1" presStyleIdx="0" presStyleCnt="3"/>
      <dgm:spPr/>
      <dgm:t>
        <a:bodyPr/>
        <a:lstStyle/>
        <a:p>
          <a:endParaRPr lang="en-US"/>
        </a:p>
      </dgm:t>
    </dgm:pt>
    <dgm:pt modelId="{C8821369-66AD-40FA-BB2E-B331B56A0C14}" type="pres">
      <dgm:prSet presAssocID="{6AA7F537-35F6-49A8-916F-12A6BAAD01CF}" presName="parentText" presStyleLbl="node1" presStyleIdx="1" presStyleCnt="3">
        <dgm:presLayoutVars>
          <dgm:chMax val="0"/>
          <dgm:bulletEnabled val="1"/>
        </dgm:presLayoutVars>
      </dgm:prSet>
      <dgm:spPr/>
      <dgm:t>
        <a:bodyPr/>
        <a:lstStyle/>
        <a:p>
          <a:endParaRPr lang="en-US"/>
        </a:p>
      </dgm:t>
    </dgm:pt>
    <dgm:pt modelId="{867086B6-9C98-4DF1-8DD4-4D071B0D6B58}" type="pres">
      <dgm:prSet presAssocID="{6AA7F537-35F6-49A8-916F-12A6BAAD01CF}" presName="negativeSpace" presStyleCnt="0"/>
      <dgm:spPr/>
    </dgm:pt>
    <dgm:pt modelId="{BF92077B-70AF-4E0B-A9E8-29B825F58576}" type="pres">
      <dgm:prSet presAssocID="{6AA7F537-35F6-49A8-916F-12A6BAAD01CF}" presName="childText" presStyleLbl="conFgAcc1" presStyleIdx="1" presStyleCnt="3">
        <dgm:presLayoutVars>
          <dgm:bulletEnabled val="1"/>
        </dgm:presLayoutVars>
      </dgm:prSet>
      <dgm:spPr/>
      <dgm:t>
        <a:bodyPr/>
        <a:lstStyle/>
        <a:p>
          <a:endParaRPr lang="en-US"/>
        </a:p>
      </dgm:t>
    </dgm:pt>
    <dgm:pt modelId="{4A4D6C70-5CEF-4872-913D-CE5214AD5609}" type="pres">
      <dgm:prSet presAssocID="{98D0FDE6-6F67-4513-BB77-37099D4C54BE}" presName="spaceBetweenRectangles" presStyleCnt="0"/>
      <dgm:spPr/>
    </dgm:pt>
    <dgm:pt modelId="{FAEF6904-5CDF-4C03-97E2-4813F703CC86}" type="pres">
      <dgm:prSet presAssocID="{D374A461-9988-43A7-B82B-8EA08C825971}" presName="parentLin" presStyleCnt="0"/>
      <dgm:spPr/>
    </dgm:pt>
    <dgm:pt modelId="{B6E1C8FF-C652-487A-ADE0-5A64E9BAA6F6}" type="pres">
      <dgm:prSet presAssocID="{D374A461-9988-43A7-B82B-8EA08C825971}" presName="parentLeftMargin" presStyleLbl="node1" presStyleIdx="1" presStyleCnt="3"/>
      <dgm:spPr/>
      <dgm:t>
        <a:bodyPr/>
        <a:lstStyle/>
        <a:p>
          <a:endParaRPr lang="en-US"/>
        </a:p>
      </dgm:t>
    </dgm:pt>
    <dgm:pt modelId="{25C88D65-2156-4AC8-B8BB-9F7350025C74}" type="pres">
      <dgm:prSet presAssocID="{D374A461-9988-43A7-B82B-8EA08C825971}" presName="parentText" presStyleLbl="node1" presStyleIdx="2" presStyleCnt="3">
        <dgm:presLayoutVars>
          <dgm:chMax val="0"/>
          <dgm:bulletEnabled val="1"/>
        </dgm:presLayoutVars>
      </dgm:prSet>
      <dgm:spPr/>
      <dgm:t>
        <a:bodyPr/>
        <a:lstStyle/>
        <a:p>
          <a:endParaRPr lang="en-US"/>
        </a:p>
      </dgm:t>
    </dgm:pt>
    <dgm:pt modelId="{DEED9D00-C9C6-4074-87DF-E6F5A871E32C}" type="pres">
      <dgm:prSet presAssocID="{D374A461-9988-43A7-B82B-8EA08C825971}" presName="negativeSpace" presStyleCnt="0"/>
      <dgm:spPr/>
    </dgm:pt>
    <dgm:pt modelId="{A735BD63-2014-4A17-8E70-D4470F885C79}" type="pres">
      <dgm:prSet presAssocID="{D374A461-9988-43A7-B82B-8EA08C825971}" presName="childText" presStyleLbl="conFgAcc1" presStyleIdx="2" presStyleCnt="3">
        <dgm:presLayoutVars>
          <dgm:bulletEnabled val="1"/>
        </dgm:presLayoutVars>
      </dgm:prSet>
      <dgm:spPr/>
      <dgm:t>
        <a:bodyPr/>
        <a:lstStyle/>
        <a:p>
          <a:endParaRPr lang="en-US"/>
        </a:p>
      </dgm:t>
    </dgm:pt>
  </dgm:ptLst>
  <dgm:cxnLst>
    <dgm:cxn modelId="{E1C4D352-D0BF-489C-9244-06B670307F07}" type="presOf" srcId="{76EBA261-A1BF-406D-BA9D-908089E3402C}" destId="{BF92077B-70AF-4E0B-A9E8-29B825F58576}" srcOrd="0" destOrd="1" presId="urn:microsoft.com/office/officeart/2005/8/layout/list1"/>
    <dgm:cxn modelId="{7BC82D83-BF63-413D-9DD4-4458E245F605}" srcId="{38178BAA-3898-4DEA-A8A0-0112517DAE48}" destId="{4C953CA0-2245-4471-B890-E6E536FB2C8E}" srcOrd="3" destOrd="0" parTransId="{724892D9-8C9F-4AED-8062-F384E452B3F4}" sibTransId="{7C9FB782-898C-4C03-8811-EB842DC54FD9}"/>
    <dgm:cxn modelId="{ED125F53-233C-4F6C-8548-B130A8E471D4}" type="presOf" srcId="{0EBA0B3F-52BB-48C3-A42B-F73A1507981A}" destId="{BF92077B-70AF-4E0B-A9E8-29B825F58576}" srcOrd="0" destOrd="0" presId="urn:microsoft.com/office/officeart/2005/8/layout/list1"/>
    <dgm:cxn modelId="{0F55F040-8C8A-4E83-AF75-623C576DD19E}" type="presOf" srcId="{38178BAA-3898-4DEA-A8A0-0112517DAE48}" destId="{FDE75867-BF8B-414C-9243-7076A145D460}" srcOrd="0" destOrd="0" presId="urn:microsoft.com/office/officeart/2005/8/layout/list1"/>
    <dgm:cxn modelId="{89886792-EAC9-4B37-8318-4B57B2CC8067}" type="presOf" srcId="{A2B385B2-CA10-4918-89CC-C1B8FEB2285E}" destId="{A735BD63-2014-4A17-8E70-D4470F885C79}" srcOrd="0" destOrd="1" presId="urn:microsoft.com/office/officeart/2005/8/layout/list1"/>
    <dgm:cxn modelId="{1C89EF31-87DB-4983-BB05-B9B6D4B8C638}" type="presOf" srcId="{033FD657-76E6-47F7-A9F3-77C71E828D32}" destId="{BF92077B-70AF-4E0B-A9E8-29B825F58576}" srcOrd="0" destOrd="2" presId="urn:microsoft.com/office/officeart/2005/8/layout/list1"/>
    <dgm:cxn modelId="{5745984E-E43F-47A1-9DF3-CB8E1278A62E}" srcId="{6AA7F537-35F6-49A8-916F-12A6BAAD01CF}" destId="{76EBA261-A1BF-406D-BA9D-908089E3402C}" srcOrd="1" destOrd="0" parTransId="{E6960168-5C4B-418D-B519-5F4667873789}" sibTransId="{6588BE34-2FA8-4447-8159-C034BE6ADA71}"/>
    <dgm:cxn modelId="{6DA4FF7C-DDF5-459A-935A-828159D076B5}" type="presOf" srcId="{6AA7F537-35F6-49A8-916F-12A6BAAD01CF}" destId="{583DBD54-03F8-40F6-B40A-2063854C950F}" srcOrd="0" destOrd="0" presId="urn:microsoft.com/office/officeart/2005/8/layout/list1"/>
    <dgm:cxn modelId="{E9AC3525-AF4A-4871-95AF-CFA1EDCFA676}" type="presOf" srcId="{D374A461-9988-43A7-B82B-8EA08C825971}" destId="{25C88D65-2156-4AC8-B8BB-9F7350025C74}" srcOrd="1" destOrd="0" presId="urn:microsoft.com/office/officeart/2005/8/layout/list1"/>
    <dgm:cxn modelId="{F41BA391-332A-4144-85E1-28A046AAD5A6}" type="presOf" srcId="{6AA7F537-35F6-49A8-916F-12A6BAAD01CF}" destId="{C8821369-66AD-40FA-BB2E-B331B56A0C14}" srcOrd="1" destOrd="0" presId="urn:microsoft.com/office/officeart/2005/8/layout/list1"/>
    <dgm:cxn modelId="{E603C9B9-EA48-4C72-BE18-2AC28A4BB9CA}" srcId="{6AA7F537-35F6-49A8-916F-12A6BAAD01CF}" destId="{0EBA0B3F-52BB-48C3-A42B-F73A1507981A}" srcOrd="0" destOrd="0" parTransId="{F4733BB9-6C6A-458B-93ED-6DFC653CB4F3}" sibTransId="{0AD74586-67B7-44BB-B372-355AA7B6C669}"/>
    <dgm:cxn modelId="{AB2EE314-7A6B-4A5D-8ED5-BAAE6AFDC02E}" srcId="{8B8E6DF4-36CB-4E4B-888B-F2117D79033E}" destId="{D374A461-9988-43A7-B82B-8EA08C825971}" srcOrd="2" destOrd="0" parTransId="{1CC5CA63-EF3E-41AD-9C79-7A740EC35C55}" sibTransId="{FA143226-1563-46C3-A0A9-1A462A6C5786}"/>
    <dgm:cxn modelId="{4EF3E229-C557-4503-95C5-70EB04E95581}" type="presOf" srcId="{4E051AB9-96D5-4B53-91CB-B63A00DD14A5}" destId="{C261FD78-4BE6-4A99-A55C-4DB591376FE5}" srcOrd="0" destOrd="0" presId="urn:microsoft.com/office/officeart/2005/8/layout/list1"/>
    <dgm:cxn modelId="{07B4D59B-AF2F-44A9-AEF6-3FD0CA7026F2}" srcId="{8B8E6DF4-36CB-4E4B-888B-F2117D79033E}" destId="{38178BAA-3898-4DEA-A8A0-0112517DAE48}" srcOrd="0" destOrd="0" parTransId="{89AFA22D-0419-48D0-BA19-9067F6DCD73E}" sibTransId="{7C42B8D1-4C2E-465A-9C7F-DEEFFA198165}"/>
    <dgm:cxn modelId="{CA319C46-5086-4BDE-AA7F-C65E545591DC}" srcId="{D374A461-9988-43A7-B82B-8EA08C825971}" destId="{37889EEE-937D-4CA0-BB1A-3A272B1E7A9C}" srcOrd="0" destOrd="0" parTransId="{6FDB2CCA-96CE-4E14-9908-03639C5167CA}" sibTransId="{D9DB2FC9-54C3-4021-B786-51B94B3455A8}"/>
    <dgm:cxn modelId="{AEC2895B-FCA9-4655-BE88-06DCB965FF48}" type="presOf" srcId="{F00649B7-1C90-4D74-B7B7-4FC5427768BB}" destId="{C261FD78-4BE6-4A99-A55C-4DB591376FE5}" srcOrd="0" destOrd="2" presId="urn:microsoft.com/office/officeart/2005/8/layout/list1"/>
    <dgm:cxn modelId="{C43F3BDB-E46F-4472-9515-87ED03B17424}" type="presOf" srcId="{8B8E6DF4-36CB-4E4B-888B-F2117D79033E}" destId="{40E1D76C-4EF6-42CB-8CF3-5AA16106D0D9}" srcOrd="0" destOrd="0" presId="urn:microsoft.com/office/officeart/2005/8/layout/list1"/>
    <dgm:cxn modelId="{A9F6F9A6-9E1A-43C1-9CAC-109ABFD35A6F}" type="presOf" srcId="{D374A461-9988-43A7-B82B-8EA08C825971}" destId="{B6E1C8FF-C652-487A-ADE0-5A64E9BAA6F6}" srcOrd="0" destOrd="0" presId="urn:microsoft.com/office/officeart/2005/8/layout/list1"/>
    <dgm:cxn modelId="{A7CB5E7A-18D4-4CF2-9FF9-C1EC970FAC34}" type="presOf" srcId="{38178BAA-3898-4DEA-A8A0-0112517DAE48}" destId="{CD993289-BD77-41E6-A4AA-EAE9A221B1DC}" srcOrd="1" destOrd="0" presId="urn:microsoft.com/office/officeart/2005/8/layout/list1"/>
    <dgm:cxn modelId="{8B86F434-200E-4311-875D-841C64D9A6F8}" type="presOf" srcId="{4C953CA0-2245-4471-B890-E6E536FB2C8E}" destId="{C261FD78-4BE6-4A99-A55C-4DB591376FE5}" srcOrd="0" destOrd="3" presId="urn:microsoft.com/office/officeart/2005/8/layout/list1"/>
    <dgm:cxn modelId="{2F20938F-2B99-46C1-A681-D0D12433DB65}" type="presOf" srcId="{37889EEE-937D-4CA0-BB1A-3A272B1E7A9C}" destId="{A735BD63-2014-4A17-8E70-D4470F885C79}" srcOrd="0" destOrd="0" presId="urn:microsoft.com/office/officeart/2005/8/layout/list1"/>
    <dgm:cxn modelId="{E08C9721-A948-4621-BA58-27DE475E5AAC}" srcId="{D374A461-9988-43A7-B82B-8EA08C825971}" destId="{A2B385B2-CA10-4918-89CC-C1B8FEB2285E}" srcOrd="1" destOrd="0" parTransId="{D1D13B6D-82D5-441F-A0ED-F81E0CBB4FC8}" sibTransId="{E3F7ECED-57AF-4257-94E5-BA840720147E}"/>
    <dgm:cxn modelId="{72F3CA97-03C6-41A3-85C9-5AF32595009B}" srcId="{38178BAA-3898-4DEA-A8A0-0112517DAE48}" destId="{5AB1B3B0-34C2-46F8-BB1D-6A6F791E318B}" srcOrd="1" destOrd="0" parTransId="{40C160D1-0E2D-4A84-A1DF-602A62CA8506}" sibTransId="{668FB048-2E9D-4FFF-A3A0-4FC4A3907CD5}"/>
    <dgm:cxn modelId="{1FA43B43-261D-48A2-8D02-D3ACB647E08A}" type="presOf" srcId="{5AB1B3B0-34C2-46F8-BB1D-6A6F791E318B}" destId="{C261FD78-4BE6-4A99-A55C-4DB591376FE5}" srcOrd="0" destOrd="1" presId="urn:microsoft.com/office/officeart/2005/8/layout/list1"/>
    <dgm:cxn modelId="{02F3ECDC-AC7D-4CC8-90A7-C638EF34E591}" srcId="{38178BAA-3898-4DEA-A8A0-0112517DAE48}" destId="{4E051AB9-96D5-4B53-91CB-B63A00DD14A5}" srcOrd="0" destOrd="0" parTransId="{D7650873-7191-49B8-A14F-76DAADE09394}" sibTransId="{75E65307-5DED-4F01-BC91-F109535097A0}"/>
    <dgm:cxn modelId="{6A355912-CA25-4C52-A025-A501A483886A}" srcId="{8B8E6DF4-36CB-4E4B-888B-F2117D79033E}" destId="{6AA7F537-35F6-49A8-916F-12A6BAAD01CF}" srcOrd="1" destOrd="0" parTransId="{1D64CCDA-FF60-41C9-9175-463938710DA2}" sibTransId="{98D0FDE6-6F67-4513-BB77-37099D4C54BE}"/>
    <dgm:cxn modelId="{5A55EE7B-69B0-4679-BC43-8AE21B251E50}" srcId="{6AA7F537-35F6-49A8-916F-12A6BAAD01CF}" destId="{033FD657-76E6-47F7-A9F3-77C71E828D32}" srcOrd="2" destOrd="0" parTransId="{7EA04579-FFCD-4565-8FDE-1648370989CA}" sibTransId="{0C9081D3-CA57-4E15-A3E4-6A18D06D8445}"/>
    <dgm:cxn modelId="{D21CED33-B726-449F-B81D-33A186C45015}" srcId="{38178BAA-3898-4DEA-A8A0-0112517DAE48}" destId="{F00649B7-1C90-4D74-B7B7-4FC5427768BB}" srcOrd="2" destOrd="0" parTransId="{A2782679-1BFB-453B-9A26-87D3FF084845}" sibTransId="{8B1AC5E9-419D-41F4-819F-6C48104CFCFF}"/>
    <dgm:cxn modelId="{3ADEFECE-E287-45A5-BCCF-5B66F4007997}" type="presParOf" srcId="{40E1D76C-4EF6-42CB-8CF3-5AA16106D0D9}" destId="{636075E5-2474-4D4B-9426-43E416914091}" srcOrd="0" destOrd="0" presId="urn:microsoft.com/office/officeart/2005/8/layout/list1"/>
    <dgm:cxn modelId="{D104BAF3-FF27-422B-8870-AA050685396F}" type="presParOf" srcId="{636075E5-2474-4D4B-9426-43E416914091}" destId="{FDE75867-BF8B-414C-9243-7076A145D460}" srcOrd="0" destOrd="0" presId="urn:microsoft.com/office/officeart/2005/8/layout/list1"/>
    <dgm:cxn modelId="{143FEE3F-D305-431F-A5F4-AF59463FB31B}" type="presParOf" srcId="{636075E5-2474-4D4B-9426-43E416914091}" destId="{CD993289-BD77-41E6-A4AA-EAE9A221B1DC}" srcOrd="1" destOrd="0" presId="urn:microsoft.com/office/officeart/2005/8/layout/list1"/>
    <dgm:cxn modelId="{FB4329BC-897B-48F5-A2CB-7B05EB5D5BFB}" type="presParOf" srcId="{40E1D76C-4EF6-42CB-8CF3-5AA16106D0D9}" destId="{CB0840C2-882C-4916-9E3A-298FA641FC7E}" srcOrd="1" destOrd="0" presId="urn:microsoft.com/office/officeart/2005/8/layout/list1"/>
    <dgm:cxn modelId="{0D8727C2-FDFE-43E0-A9E8-F5263C657BEE}" type="presParOf" srcId="{40E1D76C-4EF6-42CB-8CF3-5AA16106D0D9}" destId="{C261FD78-4BE6-4A99-A55C-4DB591376FE5}" srcOrd="2" destOrd="0" presId="urn:microsoft.com/office/officeart/2005/8/layout/list1"/>
    <dgm:cxn modelId="{E12A8797-3C55-4732-BE01-B4A5FF8EF83F}" type="presParOf" srcId="{40E1D76C-4EF6-42CB-8CF3-5AA16106D0D9}" destId="{426B8FAE-3FB1-4D0B-875B-9AA1F6D6A574}" srcOrd="3" destOrd="0" presId="urn:microsoft.com/office/officeart/2005/8/layout/list1"/>
    <dgm:cxn modelId="{18650649-F13F-4E09-B871-2CEFC59F77D0}" type="presParOf" srcId="{40E1D76C-4EF6-42CB-8CF3-5AA16106D0D9}" destId="{79B514EF-6F93-498A-A7CD-CB7E295FF109}" srcOrd="4" destOrd="0" presId="urn:microsoft.com/office/officeart/2005/8/layout/list1"/>
    <dgm:cxn modelId="{1B408D66-C63B-4F88-BF00-1C1061B86ACC}" type="presParOf" srcId="{79B514EF-6F93-498A-A7CD-CB7E295FF109}" destId="{583DBD54-03F8-40F6-B40A-2063854C950F}" srcOrd="0" destOrd="0" presId="urn:microsoft.com/office/officeart/2005/8/layout/list1"/>
    <dgm:cxn modelId="{424EC565-9533-4215-B31C-388EA36DECAB}" type="presParOf" srcId="{79B514EF-6F93-498A-A7CD-CB7E295FF109}" destId="{C8821369-66AD-40FA-BB2E-B331B56A0C14}" srcOrd="1" destOrd="0" presId="urn:microsoft.com/office/officeart/2005/8/layout/list1"/>
    <dgm:cxn modelId="{E856847B-A6B8-4383-A25F-9210916A0F12}" type="presParOf" srcId="{40E1D76C-4EF6-42CB-8CF3-5AA16106D0D9}" destId="{867086B6-9C98-4DF1-8DD4-4D071B0D6B58}" srcOrd="5" destOrd="0" presId="urn:microsoft.com/office/officeart/2005/8/layout/list1"/>
    <dgm:cxn modelId="{74F6E6BF-8365-4ED7-9EE5-29093D3E4B15}" type="presParOf" srcId="{40E1D76C-4EF6-42CB-8CF3-5AA16106D0D9}" destId="{BF92077B-70AF-4E0B-A9E8-29B825F58576}" srcOrd="6" destOrd="0" presId="urn:microsoft.com/office/officeart/2005/8/layout/list1"/>
    <dgm:cxn modelId="{CCFF368C-7395-4317-9294-3A52A3D7CF04}" type="presParOf" srcId="{40E1D76C-4EF6-42CB-8CF3-5AA16106D0D9}" destId="{4A4D6C70-5CEF-4872-913D-CE5214AD5609}" srcOrd="7" destOrd="0" presId="urn:microsoft.com/office/officeart/2005/8/layout/list1"/>
    <dgm:cxn modelId="{21645490-E9CE-4F67-B0F4-BD4874BD622F}" type="presParOf" srcId="{40E1D76C-4EF6-42CB-8CF3-5AA16106D0D9}" destId="{FAEF6904-5CDF-4C03-97E2-4813F703CC86}" srcOrd="8" destOrd="0" presId="urn:microsoft.com/office/officeart/2005/8/layout/list1"/>
    <dgm:cxn modelId="{D54CB758-80F2-4DFE-BDF1-E88B836C48A8}" type="presParOf" srcId="{FAEF6904-5CDF-4C03-97E2-4813F703CC86}" destId="{B6E1C8FF-C652-487A-ADE0-5A64E9BAA6F6}" srcOrd="0" destOrd="0" presId="urn:microsoft.com/office/officeart/2005/8/layout/list1"/>
    <dgm:cxn modelId="{DE347B6B-FF9C-490E-BC97-6DAC3060CCC8}" type="presParOf" srcId="{FAEF6904-5CDF-4C03-97E2-4813F703CC86}" destId="{25C88D65-2156-4AC8-B8BB-9F7350025C74}" srcOrd="1" destOrd="0" presId="urn:microsoft.com/office/officeart/2005/8/layout/list1"/>
    <dgm:cxn modelId="{F161564A-D6FB-4C19-AE57-5E7859B432DA}" type="presParOf" srcId="{40E1D76C-4EF6-42CB-8CF3-5AA16106D0D9}" destId="{DEED9D00-C9C6-4074-87DF-E6F5A871E32C}" srcOrd="9" destOrd="0" presId="urn:microsoft.com/office/officeart/2005/8/layout/list1"/>
    <dgm:cxn modelId="{48E29900-E283-491D-B984-A241CC5A4E42}" type="presParOf" srcId="{40E1D76C-4EF6-42CB-8CF3-5AA16106D0D9}" destId="{A735BD63-2014-4A17-8E70-D4470F885C7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E6DF4-36CB-4E4B-888B-F2117D79033E}" type="doc">
      <dgm:prSet loTypeId="urn:microsoft.com/office/officeart/2005/8/layout/list1" loCatId="list" qsTypeId="urn:microsoft.com/office/officeart/2005/8/quickstyle/simple5" qsCatId="simple" csTypeId="urn:microsoft.com/office/officeart/2005/8/colors/accent1_2" csCatId="accent1"/>
      <dgm:spPr/>
      <dgm:t>
        <a:bodyPr/>
        <a:lstStyle/>
        <a:p>
          <a:endParaRPr lang="en-US"/>
        </a:p>
      </dgm:t>
    </dgm:pt>
    <dgm:pt modelId="{38178BAA-3898-4DEA-A8A0-0112517DAE48}">
      <dgm:prSet/>
      <dgm:spPr/>
      <dgm:t>
        <a:bodyPr/>
        <a:lstStyle/>
        <a:p>
          <a:pPr rtl="0"/>
          <a:r>
            <a:rPr lang="en-US" b="1" smtClean="0"/>
            <a:t>Service Operations</a:t>
          </a:r>
          <a:endParaRPr lang="en-US"/>
        </a:p>
      </dgm:t>
    </dgm:pt>
    <dgm:pt modelId="{89AFA22D-0419-48D0-BA19-9067F6DCD73E}" type="parTrans" cxnId="{07B4D59B-AF2F-44A9-AEF6-3FD0CA7026F2}">
      <dgm:prSet/>
      <dgm:spPr/>
      <dgm:t>
        <a:bodyPr/>
        <a:lstStyle/>
        <a:p>
          <a:endParaRPr lang="en-US"/>
        </a:p>
      </dgm:t>
    </dgm:pt>
    <dgm:pt modelId="{7C42B8D1-4C2E-465A-9C7F-DEEFFA198165}" type="sibTrans" cxnId="{07B4D59B-AF2F-44A9-AEF6-3FD0CA7026F2}">
      <dgm:prSet/>
      <dgm:spPr/>
      <dgm:t>
        <a:bodyPr/>
        <a:lstStyle/>
        <a:p>
          <a:endParaRPr lang="en-US"/>
        </a:p>
      </dgm:t>
    </dgm:pt>
    <dgm:pt modelId="{4E051AB9-96D5-4B53-91CB-B63A00DD14A5}">
      <dgm:prSet/>
      <dgm:spPr/>
      <dgm:t>
        <a:bodyPr/>
        <a:lstStyle/>
        <a:p>
          <a:pPr rtl="0"/>
          <a:r>
            <a:rPr lang="en-US" smtClean="0"/>
            <a:t>Incident Management</a:t>
          </a:r>
          <a:endParaRPr lang="en-US"/>
        </a:p>
      </dgm:t>
    </dgm:pt>
    <dgm:pt modelId="{D7650873-7191-49B8-A14F-76DAADE09394}" type="parTrans" cxnId="{02F3ECDC-AC7D-4CC8-90A7-C638EF34E591}">
      <dgm:prSet/>
      <dgm:spPr/>
      <dgm:t>
        <a:bodyPr/>
        <a:lstStyle/>
        <a:p>
          <a:endParaRPr lang="en-US"/>
        </a:p>
      </dgm:t>
    </dgm:pt>
    <dgm:pt modelId="{75E65307-5DED-4F01-BC91-F109535097A0}" type="sibTrans" cxnId="{02F3ECDC-AC7D-4CC8-90A7-C638EF34E591}">
      <dgm:prSet/>
      <dgm:spPr/>
      <dgm:t>
        <a:bodyPr/>
        <a:lstStyle/>
        <a:p>
          <a:endParaRPr lang="en-US"/>
        </a:p>
      </dgm:t>
    </dgm:pt>
    <dgm:pt modelId="{5AB1B3B0-34C2-46F8-BB1D-6A6F791E318B}">
      <dgm:prSet/>
      <dgm:spPr/>
      <dgm:t>
        <a:bodyPr/>
        <a:lstStyle/>
        <a:p>
          <a:pPr rtl="0"/>
          <a:r>
            <a:rPr lang="en-US" dirty="0" smtClean="0"/>
            <a:t>Problem Management</a:t>
          </a:r>
          <a:endParaRPr lang="en-US" dirty="0"/>
        </a:p>
      </dgm:t>
    </dgm:pt>
    <dgm:pt modelId="{40C160D1-0E2D-4A84-A1DF-602A62CA8506}" type="parTrans" cxnId="{72F3CA97-03C6-41A3-85C9-5AF32595009B}">
      <dgm:prSet/>
      <dgm:spPr/>
      <dgm:t>
        <a:bodyPr/>
        <a:lstStyle/>
        <a:p>
          <a:endParaRPr lang="en-US"/>
        </a:p>
      </dgm:t>
    </dgm:pt>
    <dgm:pt modelId="{668FB048-2E9D-4FFF-A3A0-4FC4A3907CD5}" type="sibTrans" cxnId="{72F3CA97-03C6-41A3-85C9-5AF32595009B}">
      <dgm:prSet/>
      <dgm:spPr/>
      <dgm:t>
        <a:bodyPr/>
        <a:lstStyle/>
        <a:p>
          <a:endParaRPr lang="en-US"/>
        </a:p>
      </dgm:t>
    </dgm:pt>
    <dgm:pt modelId="{F00649B7-1C90-4D74-B7B7-4FC5427768BB}">
      <dgm:prSet/>
      <dgm:spPr/>
      <dgm:t>
        <a:bodyPr/>
        <a:lstStyle/>
        <a:p>
          <a:pPr rtl="0"/>
          <a:r>
            <a:rPr lang="en-US" smtClean="0"/>
            <a:t>Request Management</a:t>
          </a:r>
          <a:endParaRPr lang="en-US"/>
        </a:p>
      </dgm:t>
    </dgm:pt>
    <dgm:pt modelId="{A2782679-1BFB-453B-9A26-87D3FF084845}" type="parTrans" cxnId="{D21CED33-B726-449F-B81D-33A186C45015}">
      <dgm:prSet/>
      <dgm:spPr/>
      <dgm:t>
        <a:bodyPr/>
        <a:lstStyle/>
        <a:p>
          <a:endParaRPr lang="en-US"/>
        </a:p>
      </dgm:t>
    </dgm:pt>
    <dgm:pt modelId="{8B1AC5E9-419D-41F4-819F-6C48104CFCFF}" type="sibTrans" cxnId="{D21CED33-B726-449F-B81D-33A186C45015}">
      <dgm:prSet/>
      <dgm:spPr/>
      <dgm:t>
        <a:bodyPr/>
        <a:lstStyle/>
        <a:p>
          <a:endParaRPr lang="en-US"/>
        </a:p>
      </dgm:t>
    </dgm:pt>
    <dgm:pt modelId="{4C953CA0-2245-4471-B890-E6E536FB2C8E}">
      <dgm:prSet/>
      <dgm:spPr/>
      <dgm:t>
        <a:bodyPr/>
        <a:lstStyle/>
        <a:p>
          <a:pPr rtl="0"/>
          <a:r>
            <a:rPr lang="en-US" smtClean="0"/>
            <a:t>Event Management</a:t>
          </a:r>
          <a:endParaRPr lang="en-US"/>
        </a:p>
      </dgm:t>
    </dgm:pt>
    <dgm:pt modelId="{724892D9-8C9F-4AED-8062-F384E452B3F4}" type="parTrans" cxnId="{7BC82D83-BF63-413D-9DD4-4458E245F605}">
      <dgm:prSet/>
      <dgm:spPr/>
      <dgm:t>
        <a:bodyPr/>
        <a:lstStyle/>
        <a:p>
          <a:endParaRPr lang="en-US"/>
        </a:p>
      </dgm:t>
    </dgm:pt>
    <dgm:pt modelId="{7C9FB782-898C-4C03-8811-EB842DC54FD9}" type="sibTrans" cxnId="{7BC82D83-BF63-413D-9DD4-4458E245F605}">
      <dgm:prSet/>
      <dgm:spPr/>
      <dgm:t>
        <a:bodyPr/>
        <a:lstStyle/>
        <a:p>
          <a:endParaRPr lang="en-US"/>
        </a:p>
      </dgm:t>
    </dgm:pt>
    <dgm:pt modelId="{6AA7F537-35F6-49A8-916F-12A6BAAD01CF}">
      <dgm:prSet/>
      <dgm:spPr/>
      <dgm:t>
        <a:bodyPr/>
        <a:lstStyle/>
        <a:p>
          <a:pPr rtl="0"/>
          <a:r>
            <a:rPr lang="en-US" b="1" smtClean="0"/>
            <a:t>Service Transition</a:t>
          </a:r>
          <a:endParaRPr lang="en-US"/>
        </a:p>
      </dgm:t>
    </dgm:pt>
    <dgm:pt modelId="{1D64CCDA-FF60-41C9-9175-463938710DA2}" type="parTrans" cxnId="{6A355912-CA25-4C52-A025-A501A483886A}">
      <dgm:prSet/>
      <dgm:spPr/>
      <dgm:t>
        <a:bodyPr/>
        <a:lstStyle/>
        <a:p>
          <a:endParaRPr lang="en-US"/>
        </a:p>
      </dgm:t>
    </dgm:pt>
    <dgm:pt modelId="{98D0FDE6-6F67-4513-BB77-37099D4C54BE}" type="sibTrans" cxnId="{6A355912-CA25-4C52-A025-A501A483886A}">
      <dgm:prSet/>
      <dgm:spPr/>
      <dgm:t>
        <a:bodyPr/>
        <a:lstStyle/>
        <a:p>
          <a:endParaRPr lang="en-US"/>
        </a:p>
      </dgm:t>
    </dgm:pt>
    <dgm:pt modelId="{0EBA0B3F-52BB-48C3-A42B-F73A1507981A}">
      <dgm:prSet/>
      <dgm:spPr/>
      <dgm:t>
        <a:bodyPr/>
        <a:lstStyle/>
        <a:p>
          <a:pPr rtl="0"/>
          <a:r>
            <a:rPr lang="en-US" smtClean="0"/>
            <a:t>Change Management</a:t>
          </a:r>
          <a:endParaRPr lang="en-US"/>
        </a:p>
      </dgm:t>
    </dgm:pt>
    <dgm:pt modelId="{F4733BB9-6C6A-458B-93ED-6DFC653CB4F3}" type="parTrans" cxnId="{E603C9B9-EA48-4C72-BE18-2AC28A4BB9CA}">
      <dgm:prSet/>
      <dgm:spPr/>
      <dgm:t>
        <a:bodyPr/>
        <a:lstStyle/>
        <a:p>
          <a:endParaRPr lang="en-US"/>
        </a:p>
      </dgm:t>
    </dgm:pt>
    <dgm:pt modelId="{0AD74586-67B7-44BB-B372-355AA7B6C669}" type="sibTrans" cxnId="{E603C9B9-EA48-4C72-BE18-2AC28A4BB9CA}">
      <dgm:prSet/>
      <dgm:spPr/>
      <dgm:t>
        <a:bodyPr/>
        <a:lstStyle/>
        <a:p>
          <a:endParaRPr lang="en-US"/>
        </a:p>
      </dgm:t>
    </dgm:pt>
    <dgm:pt modelId="{76EBA261-A1BF-406D-BA9D-908089E3402C}">
      <dgm:prSet/>
      <dgm:spPr/>
      <dgm:t>
        <a:bodyPr/>
        <a:lstStyle/>
        <a:p>
          <a:pPr rtl="0"/>
          <a:r>
            <a:rPr lang="en-US" smtClean="0"/>
            <a:t>Service Asset Configuration Management</a:t>
          </a:r>
          <a:endParaRPr lang="en-US"/>
        </a:p>
      </dgm:t>
    </dgm:pt>
    <dgm:pt modelId="{E6960168-5C4B-418D-B519-5F4667873789}" type="parTrans" cxnId="{5745984E-E43F-47A1-9DF3-CB8E1278A62E}">
      <dgm:prSet/>
      <dgm:spPr/>
      <dgm:t>
        <a:bodyPr/>
        <a:lstStyle/>
        <a:p>
          <a:endParaRPr lang="en-US"/>
        </a:p>
      </dgm:t>
    </dgm:pt>
    <dgm:pt modelId="{6588BE34-2FA8-4447-8159-C034BE6ADA71}" type="sibTrans" cxnId="{5745984E-E43F-47A1-9DF3-CB8E1278A62E}">
      <dgm:prSet/>
      <dgm:spPr/>
      <dgm:t>
        <a:bodyPr/>
        <a:lstStyle/>
        <a:p>
          <a:endParaRPr lang="en-US"/>
        </a:p>
      </dgm:t>
    </dgm:pt>
    <dgm:pt modelId="{033FD657-76E6-47F7-A9F3-77C71E828D32}">
      <dgm:prSet/>
      <dgm:spPr/>
      <dgm:t>
        <a:bodyPr/>
        <a:lstStyle/>
        <a:p>
          <a:pPr rtl="0"/>
          <a:r>
            <a:rPr lang="en-US" smtClean="0"/>
            <a:t>Knowledge Management</a:t>
          </a:r>
          <a:endParaRPr lang="en-US"/>
        </a:p>
      </dgm:t>
    </dgm:pt>
    <dgm:pt modelId="{7EA04579-FFCD-4565-8FDE-1648370989CA}" type="parTrans" cxnId="{5A55EE7B-69B0-4679-BC43-8AE21B251E50}">
      <dgm:prSet/>
      <dgm:spPr/>
      <dgm:t>
        <a:bodyPr/>
        <a:lstStyle/>
        <a:p>
          <a:endParaRPr lang="en-US"/>
        </a:p>
      </dgm:t>
    </dgm:pt>
    <dgm:pt modelId="{0C9081D3-CA57-4E15-A3E4-6A18D06D8445}" type="sibTrans" cxnId="{5A55EE7B-69B0-4679-BC43-8AE21B251E50}">
      <dgm:prSet/>
      <dgm:spPr/>
      <dgm:t>
        <a:bodyPr/>
        <a:lstStyle/>
        <a:p>
          <a:endParaRPr lang="en-US"/>
        </a:p>
      </dgm:t>
    </dgm:pt>
    <dgm:pt modelId="{D374A461-9988-43A7-B82B-8EA08C825971}">
      <dgm:prSet/>
      <dgm:spPr/>
      <dgm:t>
        <a:bodyPr/>
        <a:lstStyle/>
        <a:p>
          <a:pPr rtl="0"/>
          <a:r>
            <a:rPr lang="en-US" b="1" smtClean="0"/>
            <a:t>Service Design</a:t>
          </a:r>
          <a:endParaRPr lang="en-US"/>
        </a:p>
      </dgm:t>
    </dgm:pt>
    <dgm:pt modelId="{1CC5CA63-EF3E-41AD-9C79-7A740EC35C55}" type="parTrans" cxnId="{AB2EE314-7A6B-4A5D-8ED5-BAAE6AFDC02E}">
      <dgm:prSet/>
      <dgm:spPr/>
      <dgm:t>
        <a:bodyPr/>
        <a:lstStyle/>
        <a:p>
          <a:endParaRPr lang="en-US"/>
        </a:p>
      </dgm:t>
    </dgm:pt>
    <dgm:pt modelId="{FA143226-1563-46C3-A0A9-1A462A6C5786}" type="sibTrans" cxnId="{AB2EE314-7A6B-4A5D-8ED5-BAAE6AFDC02E}">
      <dgm:prSet/>
      <dgm:spPr/>
      <dgm:t>
        <a:bodyPr/>
        <a:lstStyle/>
        <a:p>
          <a:endParaRPr lang="en-US"/>
        </a:p>
      </dgm:t>
    </dgm:pt>
    <dgm:pt modelId="{37889EEE-937D-4CA0-BB1A-3A272B1E7A9C}">
      <dgm:prSet/>
      <dgm:spPr/>
      <dgm:t>
        <a:bodyPr/>
        <a:lstStyle/>
        <a:p>
          <a:pPr rtl="0"/>
          <a:r>
            <a:rPr lang="en-US" dirty="0" smtClean="0"/>
            <a:t>Service Level Management</a:t>
          </a:r>
          <a:endParaRPr lang="en-US" dirty="0"/>
        </a:p>
      </dgm:t>
    </dgm:pt>
    <dgm:pt modelId="{6FDB2CCA-96CE-4E14-9908-03639C5167CA}" type="parTrans" cxnId="{CA319C46-5086-4BDE-AA7F-C65E545591DC}">
      <dgm:prSet/>
      <dgm:spPr/>
      <dgm:t>
        <a:bodyPr/>
        <a:lstStyle/>
        <a:p>
          <a:endParaRPr lang="en-US"/>
        </a:p>
      </dgm:t>
    </dgm:pt>
    <dgm:pt modelId="{D9DB2FC9-54C3-4021-B786-51B94B3455A8}" type="sibTrans" cxnId="{CA319C46-5086-4BDE-AA7F-C65E545591DC}">
      <dgm:prSet/>
      <dgm:spPr/>
      <dgm:t>
        <a:bodyPr/>
        <a:lstStyle/>
        <a:p>
          <a:endParaRPr lang="en-US"/>
        </a:p>
      </dgm:t>
    </dgm:pt>
    <dgm:pt modelId="{A2B385B2-CA10-4918-89CC-C1B8FEB2285E}">
      <dgm:prSet/>
      <dgm:spPr/>
      <dgm:t>
        <a:bodyPr/>
        <a:lstStyle/>
        <a:p>
          <a:pPr rtl="0"/>
          <a:r>
            <a:rPr lang="en-US" smtClean="0"/>
            <a:t>Availability Management</a:t>
          </a:r>
          <a:endParaRPr lang="en-US"/>
        </a:p>
      </dgm:t>
    </dgm:pt>
    <dgm:pt modelId="{D1D13B6D-82D5-441F-A0ED-F81E0CBB4FC8}" type="parTrans" cxnId="{E08C9721-A948-4621-BA58-27DE475E5AAC}">
      <dgm:prSet/>
      <dgm:spPr/>
      <dgm:t>
        <a:bodyPr/>
        <a:lstStyle/>
        <a:p>
          <a:endParaRPr lang="en-US"/>
        </a:p>
      </dgm:t>
    </dgm:pt>
    <dgm:pt modelId="{E3F7ECED-57AF-4257-94E5-BA840720147E}" type="sibTrans" cxnId="{E08C9721-A948-4621-BA58-27DE475E5AAC}">
      <dgm:prSet/>
      <dgm:spPr/>
      <dgm:t>
        <a:bodyPr/>
        <a:lstStyle/>
        <a:p>
          <a:endParaRPr lang="en-US"/>
        </a:p>
      </dgm:t>
    </dgm:pt>
    <dgm:pt modelId="{40E1D76C-4EF6-42CB-8CF3-5AA16106D0D9}" type="pres">
      <dgm:prSet presAssocID="{8B8E6DF4-36CB-4E4B-888B-F2117D79033E}" presName="linear" presStyleCnt="0">
        <dgm:presLayoutVars>
          <dgm:dir/>
          <dgm:animLvl val="lvl"/>
          <dgm:resizeHandles val="exact"/>
        </dgm:presLayoutVars>
      </dgm:prSet>
      <dgm:spPr/>
      <dgm:t>
        <a:bodyPr/>
        <a:lstStyle/>
        <a:p>
          <a:endParaRPr lang="en-US"/>
        </a:p>
      </dgm:t>
    </dgm:pt>
    <dgm:pt modelId="{636075E5-2474-4D4B-9426-43E416914091}" type="pres">
      <dgm:prSet presAssocID="{38178BAA-3898-4DEA-A8A0-0112517DAE48}" presName="parentLin" presStyleCnt="0"/>
      <dgm:spPr/>
      <dgm:t>
        <a:bodyPr/>
        <a:lstStyle/>
        <a:p>
          <a:endParaRPr lang="en-US"/>
        </a:p>
      </dgm:t>
    </dgm:pt>
    <dgm:pt modelId="{FDE75867-BF8B-414C-9243-7076A145D460}" type="pres">
      <dgm:prSet presAssocID="{38178BAA-3898-4DEA-A8A0-0112517DAE48}" presName="parentLeftMargin" presStyleLbl="node1" presStyleIdx="0" presStyleCnt="3"/>
      <dgm:spPr/>
      <dgm:t>
        <a:bodyPr/>
        <a:lstStyle/>
        <a:p>
          <a:endParaRPr lang="en-US"/>
        </a:p>
      </dgm:t>
    </dgm:pt>
    <dgm:pt modelId="{CD993289-BD77-41E6-A4AA-EAE9A221B1DC}" type="pres">
      <dgm:prSet presAssocID="{38178BAA-3898-4DEA-A8A0-0112517DAE48}" presName="parentText" presStyleLbl="node1" presStyleIdx="0" presStyleCnt="3">
        <dgm:presLayoutVars>
          <dgm:chMax val="0"/>
          <dgm:bulletEnabled val="1"/>
        </dgm:presLayoutVars>
      </dgm:prSet>
      <dgm:spPr/>
      <dgm:t>
        <a:bodyPr/>
        <a:lstStyle/>
        <a:p>
          <a:endParaRPr lang="en-US"/>
        </a:p>
      </dgm:t>
    </dgm:pt>
    <dgm:pt modelId="{CB0840C2-882C-4916-9E3A-298FA641FC7E}" type="pres">
      <dgm:prSet presAssocID="{38178BAA-3898-4DEA-A8A0-0112517DAE48}" presName="negativeSpace" presStyleCnt="0"/>
      <dgm:spPr/>
      <dgm:t>
        <a:bodyPr/>
        <a:lstStyle/>
        <a:p>
          <a:endParaRPr lang="en-US"/>
        </a:p>
      </dgm:t>
    </dgm:pt>
    <dgm:pt modelId="{C261FD78-4BE6-4A99-A55C-4DB591376FE5}" type="pres">
      <dgm:prSet presAssocID="{38178BAA-3898-4DEA-A8A0-0112517DAE48}" presName="childText" presStyleLbl="conFgAcc1" presStyleIdx="0" presStyleCnt="3">
        <dgm:presLayoutVars>
          <dgm:bulletEnabled val="1"/>
        </dgm:presLayoutVars>
      </dgm:prSet>
      <dgm:spPr/>
      <dgm:t>
        <a:bodyPr/>
        <a:lstStyle/>
        <a:p>
          <a:endParaRPr lang="en-US"/>
        </a:p>
      </dgm:t>
    </dgm:pt>
    <dgm:pt modelId="{426B8FAE-3FB1-4D0B-875B-9AA1F6D6A574}" type="pres">
      <dgm:prSet presAssocID="{7C42B8D1-4C2E-465A-9C7F-DEEFFA198165}" presName="spaceBetweenRectangles" presStyleCnt="0"/>
      <dgm:spPr/>
      <dgm:t>
        <a:bodyPr/>
        <a:lstStyle/>
        <a:p>
          <a:endParaRPr lang="en-US"/>
        </a:p>
      </dgm:t>
    </dgm:pt>
    <dgm:pt modelId="{79B514EF-6F93-498A-A7CD-CB7E295FF109}" type="pres">
      <dgm:prSet presAssocID="{6AA7F537-35F6-49A8-916F-12A6BAAD01CF}" presName="parentLin" presStyleCnt="0"/>
      <dgm:spPr/>
      <dgm:t>
        <a:bodyPr/>
        <a:lstStyle/>
        <a:p>
          <a:endParaRPr lang="en-US"/>
        </a:p>
      </dgm:t>
    </dgm:pt>
    <dgm:pt modelId="{583DBD54-03F8-40F6-B40A-2063854C950F}" type="pres">
      <dgm:prSet presAssocID="{6AA7F537-35F6-49A8-916F-12A6BAAD01CF}" presName="parentLeftMargin" presStyleLbl="node1" presStyleIdx="0" presStyleCnt="3"/>
      <dgm:spPr/>
      <dgm:t>
        <a:bodyPr/>
        <a:lstStyle/>
        <a:p>
          <a:endParaRPr lang="en-US"/>
        </a:p>
      </dgm:t>
    </dgm:pt>
    <dgm:pt modelId="{C8821369-66AD-40FA-BB2E-B331B56A0C14}" type="pres">
      <dgm:prSet presAssocID="{6AA7F537-35F6-49A8-916F-12A6BAAD01CF}" presName="parentText" presStyleLbl="node1" presStyleIdx="1" presStyleCnt="3">
        <dgm:presLayoutVars>
          <dgm:chMax val="0"/>
          <dgm:bulletEnabled val="1"/>
        </dgm:presLayoutVars>
      </dgm:prSet>
      <dgm:spPr/>
      <dgm:t>
        <a:bodyPr/>
        <a:lstStyle/>
        <a:p>
          <a:endParaRPr lang="en-US"/>
        </a:p>
      </dgm:t>
    </dgm:pt>
    <dgm:pt modelId="{867086B6-9C98-4DF1-8DD4-4D071B0D6B58}" type="pres">
      <dgm:prSet presAssocID="{6AA7F537-35F6-49A8-916F-12A6BAAD01CF}" presName="negativeSpace" presStyleCnt="0"/>
      <dgm:spPr/>
      <dgm:t>
        <a:bodyPr/>
        <a:lstStyle/>
        <a:p>
          <a:endParaRPr lang="en-US"/>
        </a:p>
      </dgm:t>
    </dgm:pt>
    <dgm:pt modelId="{BF92077B-70AF-4E0B-A9E8-29B825F58576}" type="pres">
      <dgm:prSet presAssocID="{6AA7F537-35F6-49A8-916F-12A6BAAD01CF}" presName="childText" presStyleLbl="conFgAcc1" presStyleIdx="1" presStyleCnt="3">
        <dgm:presLayoutVars>
          <dgm:bulletEnabled val="1"/>
        </dgm:presLayoutVars>
      </dgm:prSet>
      <dgm:spPr/>
      <dgm:t>
        <a:bodyPr/>
        <a:lstStyle/>
        <a:p>
          <a:endParaRPr lang="en-US"/>
        </a:p>
      </dgm:t>
    </dgm:pt>
    <dgm:pt modelId="{4A4D6C70-5CEF-4872-913D-CE5214AD5609}" type="pres">
      <dgm:prSet presAssocID="{98D0FDE6-6F67-4513-BB77-37099D4C54BE}" presName="spaceBetweenRectangles" presStyleCnt="0"/>
      <dgm:spPr/>
      <dgm:t>
        <a:bodyPr/>
        <a:lstStyle/>
        <a:p>
          <a:endParaRPr lang="en-US"/>
        </a:p>
      </dgm:t>
    </dgm:pt>
    <dgm:pt modelId="{FAEF6904-5CDF-4C03-97E2-4813F703CC86}" type="pres">
      <dgm:prSet presAssocID="{D374A461-9988-43A7-B82B-8EA08C825971}" presName="parentLin" presStyleCnt="0"/>
      <dgm:spPr/>
      <dgm:t>
        <a:bodyPr/>
        <a:lstStyle/>
        <a:p>
          <a:endParaRPr lang="en-US"/>
        </a:p>
      </dgm:t>
    </dgm:pt>
    <dgm:pt modelId="{B6E1C8FF-C652-487A-ADE0-5A64E9BAA6F6}" type="pres">
      <dgm:prSet presAssocID="{D374A461-9988-43A7-B82B-8EA08C825971}" presName="parentLeftMargin" presStyleLbl="node1" presStyleIdx="1" presStyleCnt="3"/>
      <dgm:spPr/>
      <dgm:t>
        <a:bodyPr/>
        <a:lstStyle/>
        <a:p>
          <a:endParaRPr lang="en-US"/>
        </a:p>
      </dgm:t>
    </dgm:pt>
    <dgm:pt modelId="{25C88D65-2156-4AC8-B8BB-9F7350025C74}" type="pres">
      <dgm:prSet presAssocID="{D374A461-9988-43A7-B82B-8EA08C825971}" presName="parentText" presStyleLbl="node1" presStyleIdx="2" presStyleCnt="3">
        <dgm:presLayoutVars>
          <dgm:chMax val="0"/>
          <dgm:bulletEnabled val="1"/>
        </dgm:presLayoutVars>
      </dgm:prSet>
      <dgm:spPr/>
      <dgm:t>
        <a:bodyPr/>
        <a:lstStyle/>
        <a:p>
          <a:endParaRPr lang="en-US"/>
        </a:p>
      </dgm:t>
    </dgm:pt>
    <dgm:pt modelId="{DEED9D00-C9C6-4074-87DF-E6F5A871E32C}" type="pres">
      <dgm:prSet presAssocID="{D374A461-9988-43A7-B82B-8EA08C825971}" presName="negativeSpace" presStyleCnt="0"/>
      <dgm:spPr/>
      <dgm:t>
        <a:bodyPr/>
        <a:lstStyle/>
        <a:p>
          <a:endParaRPr lang="en-US"/>
        </a:p>
      </dgm:t>
    </dgm:pt>
    <dgm:pt modelId="{A735BD63-2014-4A17-8E70-D4470F885C79}" type="pres">
      <dgm:prSet presAssocID="{D374A461-9988-43A7-B82B-8EA08C825971}" presName="childText" presStyleLbl="conFgAcc1" presStyleIdx="2" presStyleCnt="3">
        <dgm:presLayoutVars>
          <dgm:bulletEnabled val="1"/>
        </dgm:presLayoutVars>
      </dgm:prSet>
      <dgm:spPr/>
      <dgm:t>
        <a:bodyPr/>
        <a:lstStyle/>
        <a:p>
          <a:endParaRPr lang="en-US"/>
        </a:p>
      </dgm:t>
    </dgm:pt>
  </dgm:ptLst>
  <dgm:cxnLst>
    <dgm:cxn modelId="{5AE8A345-47B1-4F11-A25A-9C6A32016F6C}" type="presOf" srcId="{F00649B7-1C90-4D74-B7B7-4FC5427768BB}" destId="{C261FD78-4BE6-4A99-A55C-4DB591376FE5}" srcOrd="0" destOrd="2" presId="urn:microsoft.com/office/officeart/2005/8/layout/list1"/>
    <dgm:cxn modelId="{7BC82D83-BF63-413D-9DD4-4458E245F605}" srcId="{38178BAA-3898-4DEA-A8A0-0112517DAE48}" destId="{4C953CA0-2245-4471-B890-E6E536FB2C8E}" srcOrd="3" destOrd="0" parTransId="{724892D9-8C9F-4AED-8062-F384E452B3F4}" sibTransId="{7C9FB782-898C-4C03-8811-EB842DC54FD9}"/>
    <dgm:cxn modelId="{894B6F7E-9548-4FF4-A27D-B1DA08A465E8}" type="presOf" srcId="{6AA7F537-35F6-49A8-916F-12A6BAAD01CF}" destId="{C8821369-66AD-40FA-BB2E-B331B56A0C14}" srcOrd="1" destOrd="0" presId="urn:microsoft.com/office/officeart/2005/8/layout/list1"/>
    <dgm:cxn modelId="{22106186-9668-41FC-9389-34F11D297882}" type="presOf" srcId="{38178BAA-3898-4DEA-A8A0-0112517DAE48}" destId="{FDE75867-BF8B-414C-9243-7076A145D460}" srcOrd="0" destOrd="0" presId="urn:microsoft.com/office/officeart/2005/8/layout/list1"/>
    <dgm:cxn modelId="{5B006A29-00B0-41FF-8667-D9DA41DAA084}" type="presOf" srcId="{0EBA0B3F-52BB-48C3-A42B-F73A1507981A}" destId="{BF92077B-70AF-4E0B-A9E8-29B825F58576}" srcOrd="0" destOrd="0" presId="urn:microsoft.com/office/officeart/2005/8/layout/list1"/>
    <dgm:cxn modelId="{5745984E-E43F-47A1-9DF3-CB8E1278A62E}" srcId="{6AA7F537-35F6-49A8-916F-12A6BAAD01CF}" destId="{76EBA261-A1BF-406D-BA9D-908089E3402C}" srcOrd="1" destOrd="0" parTransId="{E6960168-5C4B-418D-B519-5F4667873789}" sibTransId="{6588BE34-2FA8-4447-8159-C034BE6ADA71}"/>
    <dgm:cxn modelId="{E603C9B9-EA48-4C72-BE18-2AC28A4BB9CA}" srcId="{6AA7F537-35F6-49A8-916F-12A6BAAD01CF}" destId="{0EBA0B3F-52BB-48C3-A42B-F73A1507981A}" srcOrd="0" destOrd="0" parTransId="{F4733BB9-6C6A-458B-93ED-6DFC653CB4F3}" sibTransId="{0AD74586-67B7-44BB-B372-355AA7B6C669}"/>
    <dgm:cxn modelId="{430DE0F5-3485-4ABF-8B72-B8265976B92E}" type="presOf" srcId="{8B8E6DF4-36CB-4E4B-888B-F2117D79033E}" destId="{40E1D76C-4EF6-42CB-8CF3-5AA16106D0D9}" srcOrd="0" destOrd="0" presId="urn:microsoft.com/office/officeart/2005/8/layout/list1"/>
    <dgm:cxn modelId="{AB2EE314-7A6B-4A5D-8ED5-BAAE6AFDC02E}" srcId="{8B8E6DF4-36CB-4E4B-888B-F2117D79033E}" destId="{D374A461-9988-43A7-B82B-8EA08C825971}" srcOrd="2" destOrd="0" parTransId="{1CC5CA63-EF3E-41AD-9C79-7A740EC35C55}" sibTransId="{FA143226-1563-46C3-A0A9-1A462A6C5786}"/>
    <dgm:cxn modelId="{E9C50F33-6569-4425-94B6-8EE5E909D0C8}" type="presOf" srcId="{38178BAA-3898-4DEA-A8A0-0112517DAE48}" destId="{CD993289-BD77-41E6-A4AA-EAE9A221B1DC}" srcOrd="1" destOrd="0" presId="urn:microsoft.com/office/officeart/2005/8/layout/list1"/>
    <dgm:cxn modelId="{055A4C28-4C30-45E3-A40E-2A033CADEBBF}" type="presOf" srcId="{A2B385B2-CA10-4918-89CC-C1B8FEB2285E}" destId="{A735BD63-2014-4A17-8E70-D4470F885C79}" srcOrd="0" destOrd="1" presId="urn:microsoft.com/office/officeart/2005/8/layout/list1"/>
    <dgm:cxn modelId="{07B4D59B-AF2F-44A9-AEF6-3FD0CA7026F2}" srcId="{8B8E6DF4-36CB-4E4B-888B-F2117D79033E}" destId="{38178BAA-3898-4DEA-A8A0-0112517DAE48}" srcOrd="0" destOrd="0" parTransId="{89AFA22D-0419-48D0-BA19-9067F6DCD73E}" sibTransId="{7C42B8D1-4C2E-465A-9C7F-DEEFFA198165}"/>
    <dgm:cxn modelId="{106FE0DC-4498-4395-AA66-DE1E95E9F02B}" type="presOf" srcId="{D374A461-9988-43A7-B82B-8EA08C825971}" destId="{B6E1C8FF-C652-487A-ADE0-5A64E9BAA6F6}" srcOrd="0" destOrd="0" presId="urn:microsoft.com/office/officeart/2005/8/layout/list1"/>
    <dgm:cxn modelId="{FB6CA971-16D3-44AB-BC04-47EA29963771}" type="presOf" srcId="{033FD657-76E6-47F7-A9F3-77C71E828D32}" destId="{BF92077B-70AF-4E0B-A9E8-29B825F58576}" srcOrd="0" destOrd="2" presId="urn:microsoft.com/office/officeart/2005/8/layout/list1"/>
    <dgm:cxn modelId="{CA319C46-5086-4BDE-AA7F-C65E545591DC}" srcId="{D374A461-9988-43A7-B82B-8EA08C825971}" destId="{37889EEE-937D-4CA0-BB1A-3A272B1E7A9C}" srcOrd="0" destOrd="0" parTransId="{6FDB2CCA-96CE-4E14-9908-03639C5167CA}" sibTransId="{D9DB2FC9-54C3-4021-B786-51B94B3455A8}"/>
    <dgm:cxn modelId="{08ECBE4B-48B2-44F6-B817-35DB880A01BC}" type="presOf" srcId="{6AA7F537-35F6-49A8-916F-12A6BAAD01CF}" destId="{583DBD54-03F8-40F6-B40A-2063854C950F}" srcOrd="0" destOrd="0" presId="urn:microsoft.com/office/officeart/2005/8/layout/list1"/>
    <dgm:cxn modelId="{E5986F8C-BA37-416A-97E4-CBB5DDA2D7DB}" type="presOf" srcId="{37889EEE-937D-4CA0-BB1A-3A272B1E7A9C}" destId="{A735BD63-2014-4A17-8E70-D4470F885C79}" srcOrd="0" destOrd="0" presId="urn:microsoft.com/office/officeart/2005/8/layout/list1"/>
    <dgm:cxn modelId="{3E165077-DC37-4442-BFC8-8C902E0C649D}" type="presOf" srcId="{4E051AB9-96D5-4B53-91CB-B63A00DD14A5}" destId="{C261FD78-4BE6-4A99-A55C-4DB591376FE5}" srcOrd="0" destOrd="0" presId="urn:microsoft.com/office/officeart/2005/8/layout/list1"/>
    <dgm:cxn modelId="{ABD0B90F-B849-4620-B60F-74DF26DAB862}" type="presOf" srcId="{76EBA261-A1BF-406D-BA9D-908089E3402C}" destId="{BF92077B-70AF-4E0B-A9E8-29B825F58576}" srcOrd="0" destOrd="1" presId="urn:microsoft.com/office/officeart/2005/8/layout/list1"/>
    <dgm:cxn modelId="{75404C6A-BDAF-4A2B-998F-6DDF9C1BC3EE}" type="presOf" srcId="{4C953CA0-2245-4471-B890-E6E536FB2C8E}" destId="{C261FD78-4BE6-4A99-A55C-4DB591376FE5}" srcOrd="0" destOrd="3" presId="urn:microsoft.com/office/officeart/2005/8/layout/list1"/>
    <dgm:cxn modelId="{E08C9721-A948-4621-BA58-27DE475E5AAC}" srcId="{D374A461-9988-43A7-B82B-8EA08C825971}" destId="{A2B385B2-CA10-4918-89CC-C1B8FEB2285E}" srcOrd="1" destOrd="0" parTransId="{D1D13B6D-82D5-441F-A0ED-F81E0CBB4FC8}" sibTransId="{E3F7ECED-57AF-4257-94E5-BA840720147E}"/>
    <dgm:cxn modelId="{72F3CA97-03C6-41A3-85C9-5AF32595009B}" srcId="{38178BAA-3898-4DEA-A8A0-0112517DAE48}" destId="{5AB1B3B0-34C2-46F8-BB1D-6A6F791E318B}" srcOrd="1" destOrd="0" parTransId="{40C160D1-0E2D-4A84-A1DF-602A62CA8506}" sibTransId="{668FB048-2E9D-4FFF-A3A0-4FC4A3907CD5}"/>
    <dgm:cxn modelId="{02F3ECDC-AC7D-4CC8-90A7-C638EF34E591}" srcId="{38178BAA-3898-4DEA-A8A0-0112517DAE48}" destId="{4E051AB9-96D5-4B53-91CB-B63A00DD14A5}" srcOrd="0" destOrd="0" parTransId="{D7650873-7191-49B8-A14F-76DAADE09394}" sibTransId="{75E65307-5DED-4F01-BC91-F109535097A0}"/>
    <dgm:cxn modelId="{904B3621-07CB-4CFD-B8A3-F343999AEF92}" type="presOf" srcId="{D374A461-9988-43A7-B82B-8EA08C825971}" destId="{25C88D65-2156-4AC8-B8BB-9F7350025C74}" srcOrd="1" destOrd="0" presId="urn:microsoft.com/office/officeart/2005/8/layout/list1"/>
    <dgm:cxn modelId="{07FE5A02-DD6A-40EE-9BC7-A5ACBEA6C223}" type="presOf" srcId="{5AB1B3B0-34C2-46F8-BB1D-6A6F791E318B}" destId="{C261FD78-4BE6-4A99-A55C-4DB591376FE5}" srcOrd="0" destOrd="1" presId="urn:microsoft.com/office/officeart/2005/8/layout/list1"/>
    <dgm:cxn modelId="{5A55EE7B-69B0-4679-BC43-8AE21B251E50}" srcId="{6AA7F537-35F6-49A8-916F-12A6BAAD01CF}" destId="{033FD657-76E6-47F7-A9F3-77C71E828D32}" srcOrd="2" destOrd="0" parTransId="{7EA04579-FFCD-4565-8FDE-1648370989CA}" sibTransId="{0C9081D3-CA57-4E15-A3E4-6A18D06D8445}"/>
    <dgm:cxn modelId="{D21CED33-B726-449F-B81D-33A186C45015}" srcId="{38178BAA-3898-4DEA-A8A0-0112517DAE48}" destId="{F00649B7-1C90-4D74-B7B7-4FC5427768BB}" srcOrd="2" destOrd="0" parTransId="{A2782679-1BFB-453B-9A26-87D3FF084845}" sibTransId="{8B1AC5E9-419D-41F4-819F-6C48104CFCFF}"/>
    <dgm:cxn modelId="{6A355912-CA25-4C52-A025-A501A483886A}" srcId="{8B8E6DF4-36CB-4E4B-888B-F2117D79033E}" destId="{6AA7F537-35F6-49A8-916F-12A6BAAD01CF}" srcOrd="1" destOrd="0" parTransId="{1D64CCDA-FF60-41C9-9175-463938710DA2}" sibTransId="{98D0FDE6-6F67-4513-BB77-37099D4C54BE}"/>
    <dgm:cxn modelId="{8F714602-B17F-4B68-B27B-DBBD018FE8FD}" type="presParOf" srcId="{40E1D76C-4EF6-42CB-8CF3-5AA16106D0D9}" destId="{636075E5-2474-4D4B-9426-43E416914091}" srcOrd="0" destOrd="0" presId="urn:microsoft.com/office/officeart/2005/8/layout/list1"/>
    <dgm:cxn modelId="{FFB1C417-E8AC-4BC0-9F56-6658309F09C3}" type="presParOf" srcId="{636075E5-2474-4D4B-9426-43E416914091}" destId="{FDE75867-BF8B-414C-9243-7076A145D460}" srcOrd="0" destOrd="0" presId="urn:microsoft.com/office/officeart/2005/8/layout/list1"/>
    <dgm:cxn modelId="{D9914E3A-150A-4FDB-AC28-6BD3ADFDE032}" type="presParOf" srcId="{636075E5-2474-4D4B-9426-43E416914091}" destId="{CD993289-BD77-41E6-A4AA-EAE9A221B1DC}" srcOrd="1" destOrd="0" presId="urn:microsoft.com/office/officeart/2005/8/layout/list1"/>
    <dgm:cxn modelId="{2A74F861-C5CB-4D39-B359-53EA4B00290B}" type="presParOf" srcId="{40E1D76C-4EF6-42CB-8CF3-5AA16106D0D9}" destId="{CB0840C2-882C-4916-9E3A-298FA641FC7E}" srcOrd="1" destOrd="0" presId="urn:microsoft.com/office/officeart/2005/8/layout/list1"/>
    <dgm:cxn modelId="{A083A027-E09D-4553-93A1-0AD6E88CC54A}" type="presParOf" srcId="{40E1D76C-4EF6-42CB-8CF3-5AA16106D0D9}" destId="{C261FD78-4BE6-4A99-A55C-4DB591376FE5}" srcOrd="2" destOrd="0" presId="urn:microsoft.com/office/officeart/2005/8/layout/list1"/>
    <dgm:cxn modelId="{1EDA1FC5-F893-4337-BFD8-1BEDB8325F2F}" type="presParOf" srcId="{40E1D76C-4EF6-42CB-8CF3-5AA16106D0D9}" destId="{426B8FAE-3FB1-4D0B-875B-9AA1F6D6A574}" srcOrd="3" destOrd="0" presId="urn:microsoft.com/office/officeart/2005/8/layout/list1"/>
    <dgm:cxn modelId="{AD51CC2B-DA85-4B9E-BEA4-9925C2895F1D}" type="presParOf" srcId="{40E1D76C-4EF6-42CB-8CF3-5AA16106D0D9}" destId="{79B514EF-6F93-498A-A7CD-CB7E295FF109}" srcOrd="4" destOrd="0" presId="urn:microsoft.com/office/officeart/2005/8/layout/list1"/>
    <dgm:cxn modelId="{D6CE16AF-C895-4CA9-A369-07F4A1974E01}" type="presParOf" srcId="{79B514EF-6F93-498A-A7CD-CB7E295FF109}" destId="{583DBD54-03F8-40F6-B40A-2063854C950F}" srcOrd="0" destOrd="0" presId="urn:microsoft.com/office/officeart/2005/8/layout/list1"/>
    <dgm:cxn modelId="{1FA16A1E-CD06-4790-9E43-77BD2E69455A}" type="presParOf" srcId="{79B514EF-6F93-498A-A7CD-CB7E295FF109}" destId="{C8821369-66AD-40FA-BB2E-B331B56A0C14}" srcOrd="1" destOrd="0" presId="urn:microsoft.com/office/officeart/2005/8/layout/list1"/>
    <dgm:cxn modelId="{3E74F320-FC0E-40F3-981F-70A52071B27D}" type="presParOf" srcId="{40E1D76C-4EF6-42CB-8CF3-5AA16106D0D9}" destId="{867086B6-9C98-4DF1-8DD4-4D071B0D6B58}" srcOrd="5" destOrd="0" presId="urn:microsoft.com/office/officeart/2005/8/layout/list1"/>
    <dgm:cxn modelId="{0800D833-FE5D-4477-A299-80F7E62F99E7}" type="presParOf" srcId="{40E1D76C-4EF6-42CB-8CF3-5AA16106D0D9}" destId="{BF92077B-70AF-4E0B-A9E8-29B825F58576}" srcOrd="6" destOrd="0" presId="urn:microsoft.com/office/officeart/2005/8/layout/list1"/>
    <dgm:cxn modelId="{0F549EB1-6C36-4B37-9A86-D84955FC57AB}" type="presParOf" srcId="{40E1D76C-4EF6-42CB-8CF3-5AA16106D0D9}" destId="{4A4D6C70-5CEF-4872-913D-CE5214AD5609}" srcOrd="7" destOrd="0" presId="urn:microsoft.com/office/officeart/2005/8/layout/list1"/>
    <dgm:cxn modelId="{8D5CA572-B5BC-406B-A7BF-1E2EA11AA51C}" type="presParOf" srcId="{40E1D76C-4EF6-42CB-8CF3-5AA16106D0D9}" destId="{FAEF6904-5CDF-4C03-97E2-4813F703CC86}" srcOrd="8" destOrd="0" presId="urn:microsoft.com/office/officeart/2005/8/layout/list1"/>
    <dgm:cxn modelId="{B50C8D6B-F288-443B-8C5E-39E1983CBA33}" type="presParOf" srcId="{FAEF6904-5CDF-4C03-97E2-4813F703CC86}" destId="{B6E1C8FF-C652-487A-ADE0-5A64E9BAA6F6}" srcOrd="0" destOrd="0" presId="urn:microsoft.com/office/officeart/2005/8/layout/list1"/>
    <dgm:cxn modelId="{FDF33EEA-033C-4A47-A70B-E24B2B58840F}" type="presParOf" srcId="{FAEF6904-5CDF-4C03-97E2-4813F703CC86}" destId="{25C88D65-2156-4AC8-B8BB-9F7350025C74}" srcOrd="1" destOrd="0" presId="urn:microsoft.com/office/officeart/2005/8/layout/list1"/>
    <dgm:cxn modelId="{EF031E28-643C-4A76-9AEB-E4752A8CE7C7}" type="presParOf" srcId="{40E1D76C-4EF6-42CB-8CF3-5AA16106D0D9}" destId="{DEED9D00-C9C6-4074-87DF-E6F5A871E32C}" srcOrd="9" destOrd="0" presId="urn:microsoft.com/office/officeart/2005/8/layout/list1"/>
    <dgm:cxn modelId="{956E9C92-69E8-4037-A530-C6E552B952C0}" type="presParOf" srcId="{40E1D76C-4EF6-42CB-8CF3-5AA16106D0D9}" destId="{A735BD63-2014-4A17-8E70-D4470F885C7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B7AC66-1E92-46A7-9225-2B3DFAE83139}" type="doc">
      <dgm:prSet loTypeId="urn:microsoft.com/office/officeart/2005/8/layout/hList6" loCatId="list" qsTypeId="urn:microsoft.com/office/officeart/2005/8/quickstyle/simple1" qsCatId="simple" csTypeId="urn:microsoft.com/office/officeart/2005/8/colors/accent6_4" csCatId="accent6" phldr="1"/>
      <dgm:spPr/>
      <dgm:t>
        <a:bodyPr/>
        <a:lstStyle/>
        <a:p>
          <a:endParaRPr lang="en-US"/>
        </a:p>
      </dgm:t>
    </dgm:pt>
    <dgm:pt modelId="{FF879DEF-3796-47F2-84E8-5E42B5307538}">
      <dgm:prSet phldrT="[Text]"/>
      <dgm:spPr>
        <a:solidFill>
          <a:schemeClr val="accent1">
            <a:lumMod val="75000"/>
          </a:schemeClr>
        </a:solidFill>
      </dgm:spPr>
      <dgm:t>
        <a:bodyPr/>
        <a:lstStyle/>
        <a:p>
          <a:r>
            <a:rPr lang="en-US" b="1" dirty="0" smtClean="0">
              <a:solidFill>
                <a:schemeClr val="bg1"/>
              </a:solidFill>
            </a:rPr>
            <a:t>Simple implementation </a:t>
          </a:r>
          <a:r>
            <a:rPr lang="en-US" dirty="0" smtClean="0">
              <a:solidFill>
                <a:schemeClr val="bg1"/>
              </a:solidFill>
            </a:rPr>
            <a:t>shortens your time to value</a:t>
          </a:r>
          <a:endParaRPr lang="en-US" dirty="0">
            <a:solidFill>
              <a:schemeClr val="bg1"/>
            </a:solidFill>
          </a:endParaRPr>
        </a:p>
      </dgm:t>
    </dgm:pt>
    <dgm:pt modelId="{C8D8AEF4-144B-484B-BB78-DD62221F5201}" type="parTrans" cxnId="{BBDC2A0A-1A65-4316-A181-5006DCAEC42E}">
      <dgm:prSet/>
      <dgm:spPr/>
      <dgm:t>
        <a:bodyPr/>
        <a:lstStyle/>
        <a:p>
          <a:endParaRPr lang="en-US"/>
        </a:p>
      </dgm:t>
    </dgm:pt>
    <dgm:pt modelId="{184D3A01-DF51-49C8-8ED8-97DD3B9FB3F6}" type="sibTrans" cxnId="{BBDC2A0A-1A65-4316-A181-5006DCAEC42E}">
      <dgm:prSet/>
      <dgm:spPr/>
      <dgm:t>
        <a:bodyPr/>
        <a:lstStyle/>
        <a:p>
          <a:endParaRPr lang="en-US"/>
        </a:p>
      </dgm:t>
    </dgm:pt>
    <dgm:pt modelId="{151750B3-A0A7-409D-9902-C98B5214F41E}">
      <dgm:prSet phldrT="[Text]"/>
      <dgm:spPr>
        <a:solidFill>
          <a:schemeClr val="bg2">
            <a:lumMod val="50000"/>
          </a:schemeClr>
        </a:solidFill>
      </dgm:spPr>
      <dgm:t>
        <a:bodyPr/>
        <a:lstStyle/>
        <a:p>
          <a:r>
            <a:rPr lang="en-US" b="1" dirty="0" smtClean="0">
              <a:solidFill>
                <a:schemeClr val="bg1"/>
              </a:solidFill>
            </a:rPr>
            <a:t>Seamless upgrades </a:t>
          </a:r>
          <a:r>
            <a:rPr lang="en-US" dirty="0" smtClean="0">
              <a:solidFill>
                <a:schemeClr val="bg1"/>
              </a:solidFill>
            </a:rPr>
            <a:t>- get the latest improvements without ripping apart your implementation </a:t>
          </a:r>
          <a:endParaRPr lang="en-US" dirty="0">
            <a:solidFill>
              <a:schemeClr val="bg1"/>
            </a:solidFill>
          </a:endParaRPr>
        </a:p>
      </dgm:t>
    </dgm:pt>
    <dgm:pt modelId="{5FBA7457-5C57-4FB8-BD95-018FB69AE43A}" type="parTrans" cxnId="{124000E3-C308-41B5-9D15-1BD20E7A4C8E}">
      <dgm:prSet/>
      <dgm:spPr/>
      <dgm:t>
        <a:bodyPr/>
        <a:lstStyle/>
        <a:p>
          <a:endParaRPr lang="en-US"/>
        </a:p>
      </dgm:t>
    </dgm:pt>
    <dgm:pt modelId="{05A396FC-AA81-4466-9A6F-C2DC7770AA60}" type="sibTrans" cxnId="{124000E3-C308-41B5-9D15-1BD20E7A4C8E}">
      <dgm:prSet/>
      <dgm:spPr/>
      <dgm:t>
        <a:bodyPr/>
        <a:lstStyle/>
        <a:p>
          <a:endParaRPr lang="en-US"/>
        </a:p>
      </dgm:t>
    </dgm:pt>
    <dgm:pt modelId="{EE6990D9-BBC8-4CB8-81B3-C94175FC5D3D}">
      <dgm:prSet phldrT="[Text]"/>
      <dgm:spPr>
        <a:solidFill>
          <a:schemeClr val="bg1">
            <a:lumMod val="65000"/>
          </a:schemeClr>
        </a:solidFill>
      </dgm:spPr>
      <dgm:t>
        <a:bodyPr/>
        <a:lstStyle/>
        <a:p>
          <a:r>
            <a:rPr lang="en-US" b="1" dirty="0" smtClean="0">
              <a:solidFill>
                <a:schemeClr val="bg1"/>
              </a:solidFill>
            </a:rPr>
            <a:t>Real world proven </a:t>
          </a:r>
          <a:r>
            <a:rPr lang="en-US" b="0" dirty="0" smtClean="0">
              <a:solidFill>
                <a:schemeClr val="bg1"/>
              </a:solidFill>
            </a:rPr>
            <a:t>ITIL and years of best practices built in</a:t>
          </a:r>
          <a:endParaRPr lang="en-US" dirty="0">
            <a:solidFill>
              <a:schemeClr val="bg1"/>
            </a:solidFill>
          </a:endParaRPr>
        </a:p>
      </dgm:t>
    </dgm:pt>
    <dgm:pt modelId="{867659E0-2D07-4E6B-9BBC-0C692D06A415}" type="parTrans" cxnId="{D4AD34EB-3D94-4B68-9565-75452E1A28E9}">
      <dgm:prSet/>
      <dgm:spPr/>
      <dgm:t>
        <a:bodyPr/>
        <a:lstStyle/>
        <a:p>
          <a:endParaRPr lang="en-US"/>
        </a:p>
      </dgm:t>
    </dgm:pt>
    <dgm:pt modelId="{75F8FEF1-A505-4822-9F28-674280FDDFF3}" type="sibTrans" cxnId="{D4AD34EB-3D94-4B68-9565-75452E1A28E9}">
      <dgm:prSet/>
      <dgm:spPr/>
      <dgm:t>
        <a:bodyPr/>
        <a:lstStyle/>
        <a:p>
          <a:endParaRPr lang="en-US"/>
        </a:p>
      </dgm:t>
    </dgm:pt>
    <dgm:pt modelId="{A37D14DA-9A7C-49BA-84CC-888E40FCB6B9}">
      <dgm:prSet phldrT="[Text]"/>
      <dgm:spPr>
        <a:solidFill>
          <a:schemeClr val="accent3">
            <a:lumMod val="75000"/>
          </a:schemeClr>
        </a:solidFill>
      </dgm:spPr>
      <dgm:t>
        <a:bodyPr/>
        <a:lstStyle/>
        <a:p>
          <a:r>
            <a:rPr lang="en-US" b="1" dirty="0" smtClean="0">
              <a:solidFill>
                <a:schemeClr val="bg1"/>
              </a:solidFill>
            </a:rPr>
            <a:t>Adaptable workﬂow </a:t>
          </a:r>
          <a:r>
            <a:rPr lang="en-US" dirty="0" smtClean="0">
              <a:solidFill>
                <a:schemeClr val="bg1"/>
              </a:solidFill>
            </a:rPr>
            <a:t>allows you to meet your speciﬁc business needs without custom code</a:t>
          </a:r>
          <a:endParaRPr lang="en-US" dirty="0">
            <a:solidFill>
              <a:schemeClr val="bg1"/>
            </a:solidFill>
          </a:endParaRPr>
        </a:p>
      </dgm:t>
    </dgm:pt>
    <dgm:pt modelId="{2FDFDC50-217C-4B3D-A68A-98B671E22787}" type="parTrans" cxnId="{A3D20A91-98D5-4AEB-874A-207EDF9C2AC4}">
      <dgm:prSet/>
      <dgm:spPr/>
      <dgm:t>
        <a:bodyPr/>
        <a:lstStyle/>
        <a:p>
          <a:endParaRPr lang="en-US"/>
        </a:p>
      </dgm:t>
    </dgm:pt>
    <dgm:pt modelId="{58EC484E-7465-49D7-B664-7C8B5A633D1A}" type="sibTrans" cxnId="{A3D20A91-98D5-4AEB-874A-207EDF9C2AC4}">
      <dgm:prSet/>
      <dgm:spPr/>
      <dgm:t>
        <a:bodyPr/>
        <a:lstStyle/>
        <a:p>
          <a:endParaRPr lang="en-US"/>
        </a:p>
      </dgm:t>
    </dgm:pt>
    <dgm:pt modelId="{72083CB3-9DEA-4752-8CA6-B7E553A16A42}" type="pres">
      <dgm:prSet presAssocID="{7DB7AC66-1E92-46A7-9225-2B3DFAE83139}" presName="Name0" presStyleCnt="0">
        <dgm:presLayoutVars>
          <dgm:dir/>
          <dgm:resizeHandles val="exact"/>
        </dgm:presLayoutVars>
      </dgm:prSet>
      <dgm:spPr/>
      <dgm:t>
        <a:bodyPr/>
        <a:lstStyle/>
        <a:p>
          <a:endParaRPr lang="en-US"/>
        </a:p>
      </dgm:t>
    </dgm:pt>
    <dgm:pt modelId="{1D2B5DE8-F459-4EB0-9D4B-12DABA225F5D}" type="pres">
      <dgm:prSet presAssocID="{FF879DEF-3796-47F2-84E8-5E42B5307538}" presName="node" presStyleLbl="node1" presStyleIdx="0" presStyleCnt="4">
        <dgm:presLayoutVars>
          <dgm:bulletEnabled val="1"/>
        </dgm:presLayoutVars>
      </dgm:prSet>
      <dgm:spPr/>
      <dgm:t>
        <a:bodyPr/>
        <a:lstStyle/>
        <a:p>
          <a:endParaRPr lang="en-US"/>
        </a:p>
      </dgm:t>
    </dgm:pt>
    <dgm:pt modelId="{AEA365C9-9486-4C03-AF70-E90629C77DC7}" type="pres">
      <dgm:prSet presAssocID="{184D3A01-DF51-49C8-8ED8-97DD3B9FB3F6}" presName="sibTrans" presStyleCnt="0"/>
      <dgm:spPr/>
    </dgm:pt>
    <dgm:pt modelId="{FDB20882-EB81-4990-A5F5-E69F3E4DF8F6}" type="pres">
      <dgm:prSet presAssocID="{A37D14DA-9A7C-49BA-84CC-888E40FCB6B9}" presName="node" presStyleLbl="node1" presStyleIdx="1" presStyleCnt="4">
        <dgm:presLayoutVars>
          <dgm:bulletEnabled val="1"/>
        </dgm:presLayoutVars>
      </dgm:prSet>
      <dgm:spPr/>
      <dgm:t>
        <a:bodyPr/>
        <a:lstStyle/>
        <a:p>
          <a:endParaRPr lang="en-US"/>
        </a:p>
      </dgm:t>
    </dgm:pt>
    <dgm:pt modelId="{919961E8-024C-40C4-96AE-23B75A6CB1E0}" type="pres">
      <dgm:prSet presAssocID="{58EC484E-7465-49D7-B664-7C8B5A633D1A}" presName="sibTrans" presStyleCnt="0"/>
      <dgm:spPr/>
    </dgm:pt>
    <dgm:pt modelId="{63D2111C-2578-45B8-9087-FB85AFBADE60}" type="pres">
      <dgm:prSet presAssocID="{151750B3-A0A7-409D-9902-C98B5214F41E}" presName="node" presStyleLbl="node1" presStyleIdx="2" presStyleCnt="4">
        <dgm:presLayoutVars>
          <dgm:bulletEnabled val="1"/>
        </dgm:presLayoutVars>
      </dgm:prSet>
      <dgm:spPr/>
      <dgm:t>
        <a:bodyPr/>
        <a:lstStyle/>
        <a:p>
          <a:endParaRPr lang="en-US"/>
        </a:p>
      </dgm:t>
    </dgm:pt>
    <dgm:pt modelId="{316A4A2F-CE85-4907-9489-AF6A925E70F1}" type="pres">
      <dgm:prSet presAssocID="{05A396FC-AA81-4466-9A6F-C2DC7770AA60}" presName="sibTrans" presStyleCnt="0"/>
      <dgm:spPr/>
    </dgm:pt>
    <dgm:pt modelId="{1D7D1E05-89DA-4D50-8A54-06B1A44BF285}" type="pres">
      <dgm:prSet presAssocID="{EE6990D9-BBC8-4CB8-81B3-C94175FC5D3D}" presName="node" presStyleLbl="node1" presStyleIdx="3" presStyleCnt="4">
        <dgm:presLayoutVars>
          <dgm:bulletEnabled val="1"/>
        </dgm:presLayoutVars>
      </dgm:prSet>
      <dgm:spPr/>
      <dgm:t>
        <a:bodyPr/>
        <a:lstStyle/>
        <a:p>
          <a:endParaRPr lang="en-US"/>
        </a:p>
      </dgm:t>
    </dgm:pt>
  </dgm:ptLst>
  <dgm:cxnLst>
    <dgm:cxn modelId="{CBEB263C-7AB1-4F8A-8E3C-96B7649818FD}" type="presOf" srcId="{A37D14DA-9A7C-49BA-84CC-888E40FCB6B9}" destId="{FDB20882-EB81-4990-A5F5-E69F3E4DF8F6}" srcOrd="0" destOrd="0" presId="urn:microsoft.com/office/officeart/2005/8/layout/hList6"/>
    <dgm:cxn modelId="{124000E3-C308-41B5-9D15-1BD20E7A4C8E}" srcId="{7DB7AC66-1E92-46A7-9225-2B3DFAE83139}" destId="{151750B3-A0A7-409D-9902-C98B5214F41E}" srcOrd="2" destOrd="0" parTransId="{5FBA7457-5C57-4FB8-BD95-018FB69AE43A}" sibTransId="{05A396FC-AA81-4466-9A6F-C2DC7770AA60}"/>
    <dgm:cxn modelId="{970ACEB4-84C0-46A8-9C05-B6538CCA485A}" type="presOf" srcId="{7DB7AC66-1E92-46A7-9225-2B3DFAE83139}" destId="{72083CB3-9DEA-4752-8CA6-B7E553A16A42}" srcOrd="0" destOrd="0" presId="urn:microsoft.com/office/officeart/2005/8/layout/hList6"/>
    <dgm:cxn modelId="{D4AD34EB-3D94-4B68-9565-75452E1A28E9}" srcId="{7DB7AC66-1E92-46A7-9225-2B3DFAE83139}" destId="{EE6990D9-BBC8-4CB8-81B3-C94175FC5D3D}" srcOrd="3" destOrd="0" parTransId="{867659E0-2D07-4E6B-9BBC-0C692D06A415}" sibTransId="{75F8FEF1-A505-4822-9F28-674280FDDFF3}"/>
    <dgm:cxn modelId="{4F68661B-CA26-4EB9-9973-3DE7262EFDE2}" type="presOf" srcId="{151750B3-A0A7-409D-9902-C98B5214F41E}" destId="{63D2111C-2578-45B8-9087-FB85AFBADE60}" srcOrd="0" destOrd="0" presId="urn:microsoft.com/office/officeart/2005/8/layout/hList6"/>
    <dgm:cxn modelId="{38A5D377-DBC4-4513-9841-1609A60895FA}" type="presOf" srcId="{EE6990D9-BBC8-4CB8-81B3-C94175FC5D3D}" destId="{1D7D1E05-89DA-4D50-8A54-06B1A44BF285}" srcOrd="0" destOrd="0" presId="urn:microsoft.com/office/officeart/2005/8/layout/hList6"/>
    <dgm:cxn modelId="{BBDC2A0A-1A65-4316-A181-5006DCAEC42E}" srcId="{7DB7AC66-1E92-46A7-9225-2B3DFAE83139}" destId="{FF879DEF-3796-47F2-84E8-5E42B5307538}" srcOrd="0" destOrd="0" parTransId="{C8D8AEF4-144B-484B-BB78-DD62221F5201}" sibTransId="{184D3A01-DF51-49C8-8ED8-97DD3B9FB3F6}"/>
    <dgm:cxn modelId="{A3D20A91-98D5-4AEB-874A-207EDF9C2AC4}" srcId="{7DB7AC66-1E92-46A7-9225-2B3DFAE83139}" destId="{A37D14DA-9A7C-49BA-84CC-888E40FCB6B9}" srcOrd="1" destOrd="0" parTransId="{2FDFDC50-217C-4B3D-A68A-98B671E22787}" sibTransId="{58EC484E-7465-49D7-B664-7C8B5A633D1A}"/>
    <dgm:cxn modelId="{1A3C2F7C-C50D-4A08-B5D8-F92686A67991}" type="presOf" srcId="{FF879DEF-3796-47F2-84E8-5E42B5307538}" destId="{1D2B5DE8-F459-4EB0-9D4B-12DABA225F5D}" srcOrd="0" destOrd="0" presId="urn:microsoft.com/office/officeart/2005/8/layout/hList6"/>
    <dgm:cxn modelId="{19B7DD52-80C0-438D-8BB0-2E1FCFBB65E3}" type="presParOf" srcId="{72083CB3-9DEA-4752-8CA6-B7E553A16A42}" destId="{1D2B5DE8-F459-4EB0-9D4B-12DABA225F5D}" srcOrd="0" destOrd="0" presId="urn:microsoft.com/office/officeart/2005/8/layout/hList6"/>
    <dgm:cxn modelId="{D17FB2AE-7F27-43A2-9BEF-5153A2800A82}" type="presParOf" srcId="{72083CB3-9DEA-4752-8CA6-B7E553A16A42}" destId="{AEA365C9-9486-4C03-AF70-E90629C77DC7}" srcOrd="1" destOrd="0" presId="urn:microsoft.com/office/officeart/2005/8/layout/hList6"/>
    <dgm:cxn modelId="{A81D2D0B-A0E9-44D3-9075-468545245428}" type="presParOf" srcId="{72083CB3-9DEA-4752-8CA6-B7E553A16A42}" destId="{FDB20882-EB81-4990-A5F5-E69F3E4DF8F6}" srcOrd="2" destOrd="0" presId="urn:microsoft.com/office/officeart/2005/8/layout/hList6"/>
    <dgm:cxn modelId="{CDC333C6-A1FC-4D30-B00B-AD6AD656B98B}" type="presParOf" srcId="{72083CB3-9DEA-4752-8CA6-B7E553A16A42}" destId="{919961E8-024C-40C4-96AE-23B75A6CB1E0}" srcOrd="3" destOrd="0" presId="urn:microsoft.com/office/officeart/2005/8/layout/hList6"/>
    <dgm:cxn modelId="{55AC03F9-EA56-4DD0-A013-8B9F5AA92866}" type="presParOf" srcId="{72083CB3-9DEA-4752-8CA6-B7E553A16A42}" destId="{63D2111C-2578-45B8-9087-FB85AFBADE60}" srcOrd="4" destOrd="0" presId="urn:microsoft.com/office/officeart/2005/8/layout/hList6"/>
    <dgm:cxn modelId="{B4AFC1DD-8CB8-498D-AC1E-B217F17626B2}" type="presParOf" srcId="{72083CB3-9DEA-4752-8CA6-B7E553A16A42}" destId="{316A4A2F-CE85-4907-9489-AF6A925E70F1}" srcOrd="5" destOrd="0" presId="urn:microsoft.com/office/officeart/2005/8/layout/hList6"/>
    <dgm:cxn modelId="{9245D26B-B755-4C06-AE91-2D49B8A201F4}" type="presParOf" srcId="{72083CB3-9DEA-4752-8CA6-B7E553A16A42}" destId="{1D7D1E05-89DA-4D50-8A54-06B1A44BF285}"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2B9A5-A04A-444C-89CA-88CE4F01FF19}" type="doc">
      <dgm:prSet loTypeId="urn:microsoft.com/office/officeart/2005/8/layout/venn3" loCatId="relationship" qsTypeId="urn:microsoft.com/office/officeart/2005/8/quickstyle/3d3" qsCatId="3D" csTypeId="urn:microsoft.com/office/officeart/2005/8/colors/colorful5" csCatId="colorful"/>
      <dgm:spPr/>
      <dgm:t>
        <a:bodyPr/>
        <a:lstStyle/>
        <a:p>
          <a:endParaRPr lang="en-US"/>
        </a:p>
      </dgm:t>
    </dgm:pt>
    <dgm:pt modelId="{FE03C7EA-705C-4BB5-A3BC-D7529CD1BD8E}">
      <dgm:prSet custT="1"/>
      <dgm:spPr/>
      <dgm:t>
        <a:bodyPr/>
        <a:lstStyle/>
        <a:p>
          <a:pPr rtl="0"/>
          <a:r>
            <a:rPr lang="en-US" sz="1400" b="1" dirty="0" smtClean="0">
              <a:latin typeface="Museo Sans 300" pitchFamily="50" charset="0"/>
            </a:rPr>
            <a:t>Configure don’t code</a:t>
          </a:r>
          <a:endParaRPr lang="en-US" sz="1400" b="1" dirty="0">
            <a:latin typeface="Museo Sans 300" pitchFamily="50" charset="0"/>
          </a:endParaRPr>
        </a:p>
      </dgm:t>
    </dgm:pt>
    <dgm:pt modelId="{A2D1B0A1-70A5-4077-8B3A-9A9DFD2ADAB2}" type="parTrans" cxnId="{555C7095-22F4-4C25-8F73-CFCF6BA7B1B4}">
      <dgm:prSet/>
      <dgm:spPr/>
      <dgm:t>
        <a:bodyPr/>
        <a:lstStyle/>
        <a:p>
          <a:endParaRPr lang="en-US" sz="2000">
            <a:latin typeface="+mn-lt"/>
          </a:endParaRPr>
        </a:p>
      </dgm:t>
    </dgm:pt>
    <dgm:pt modelId="{933279C6-8B87-4D13-8AB5-C95F367952CE}" type="sibTrans" cxnId="{555C7095-22F4-4C25-8F73-CFCF6BA7B1B4}">
      <dgm:prSet/>
      <dgm:spPr/>
      <dgm:t>
        <a:bodyPr/>
        <a:lstStyle/>
        <a:p>
          <a:endParaRPr lang="en-US" sz="2000">
            <a:latin typeface="+mn-lt"/>
          </a:endParaRPr>
        </a:p>
      </dgm:t>
    </dgm:pt>
    <dgm:pt modelId="{071C0F6F-E0F0-4C18-BE24-EF8369C9A630}">
      <dgm:prSet custT="1"/>
      <dgm:spPr/>
      <dgm:t>
        <a:bodyPr/>
        <a:lstStyle/>
        <a:p>
          <a:pPr rtl="0"/>
          <a:r>
            <a:rPr lang="en-US" sz="1100" dirty="0" smtClean="0">
              <a:latin typeface="Museo Sans 300" pitchFamily="50" charset="0"/>
            </a:rPr>
            <a:t>Workflow is 100% configurable</a:t>
          </a:r>
          <a:endParaRPr lang="en-US" sz="1100" dirty="0">
            <a:latin typeface="Museo Sans 300" pitchFamily="50" charset="0"/>
          </a:endParaRPr>
        </a:p>
      </dgm:t>
    </dgm:pt>
    <dgm:pt modelId="{F21832C3-33ED-45BA-9907-9043AB9C1B04}" type="parTrans" cxnId="{92616ABE-FD67-40AA-AD37-BE85BA4AFA93}">
      <dgm:prSet/>
      <dgm:spPr/>
      <dgm:t>
        <a:bodyPr/>
        <a:lstStyle/>
        <a:p>
          <a:endParaRPr lang="en-US" sz="2000">
            <a:latin typeface="+mn-lt"/>
          </a:endParaRPr>
        </a:p>
      </dgm:t>
    </dgm:pt>
    <dgm:pt modelId="{E175BD4E-0B6C-4A96-90A5-90C7CDA15AB0}" type="sibTrans" cxnId="{92616ABE-FD67-40AA-AD37-BE85BA4AFA93}">
      <dgm:prSet/>
      <dgm:spPr/>
      <dgm:t>
        <a:bodyPr/>
        <a:lstStyle/>
        <a:p>
          <a:endParaRPr lang="en-US" sz="2000">
            <a:latin typeface="+mn-lt"/>
          </a:endParaRPr>
        </a:p>
      </dgm:t>
    </dgm:pt>
    <dgm:pt modelId="{1CD650B5-3715-45D4-8252-A16F54CEEFE6}">
      <dgm:prSet custT="1"/>
      <dgm:spPr/>
      <dgm:t>
        <a:bodyPr/>
        <a:lstStyle/>
        <a:p>
          <a:pPr rtl="0"/>
          <a:r>
            <a:rPr lang="en-US" sz="1100" smtClean="0">
              <a:latin typeface="Museo Sans 300" pitchFamily="50" charset="0"/>
            </a:rPr>
            <a:t>No programming skills required</a:t>
          </a:r>
          <a:endParaRPr lang="en-US" sz="1100">
            <a:latin typeface="Museo Sans 300" pitchFamily="50" charset="0"/>
          </a:endParaRPr>
        </a:p>
      </dgm:t>
    </dgm:pt>
    <dgm:pt modelId="{4101270B-9BE6-45FA-91E4-E204D8CDC582}" type="parTrans" cxnId="{AC0E5E86-4F26-4B0F-8D2B-92D72DEF8169}">
      <dgm:prSet/>
      <dgm:spPr/>
      <dgm:t>
        <a:bodyPr/>
        <a:lstStyle/>
        <a:p>
          <a:endParaRPr lang="en-US" sz="2000">
            <a:latin typeface="+mn-lt"/>
          </a:endParaRPr>
        </a:p>
      </dgm:t>
    </dgm:pt>
    <dgm:pt modelId="{BFD08E17-867C-4486-AE69-6FE935585C1B}" type="sibTrans" cxnId="{AC0E5E86-4F26-4B0F-8D2B-92D72DEF8169}">
      <dgm:prSet/>
      <dgm:spPr/>
      <dgm:t>
        <a:bodyPr/>
        <a:lstStyle/>
        <a:p>
          <a:endParaRPr lang="en-US" sz="2000">
            <a:latin typeface="+mn-lt"/>
          </a:endParaRPr>
        </a:p>
      </dgm:t>
    </dgm:pt>
    <dgm:pt modelId="{0BE4AB4D-8FC3-4BBB-AF98-C9A00A617690}">
      <dgm:prSet custT="1"/>
      <dgm:spPr/>
      <dgm:t>
        <a:bodyPr/>
        <a:lstStyle/>
        <a:p>
          <a:pPr rtl="0"/>
          <a:r>
            <a:rPr lang="en-US" sz="1100" smtClean="0">
              <a:latin typeface="Museo Sans 300" pitchFamily="50" charset="0"/>
            </a:rPr>
            <a:t>Configuration not lost in upgrades</a:t>
          </a:r>
          <a:endParaRPr lang="en-US" sz="1100">
            <a:latin typeface="Museo Sans 300" pitchFamily="50" charset="0"/>
          </a:endParaRPr>
        </a:p>
      </dgm:t>
    </dgm:pt>
    <dgm:pt modelId="{1F73464E-550F-409D-B0E5-CCCDC81E3D95}" type="parTrans" cxnId="{B2DBCC93-91D6-4BC1-855A-3D610EE875EA}">
      <dgm:prSet/>
      <dgm:spPr/>
      <dgm:t>
        <a:bodyPr/>
        <a:lstStyle/>
        <a:p>
          <a:endParaRPr lang="en-US" sz="2000">
            <a:latin typeface="+mn-lt"/>
          </a:endParaRPr>
        </a:p>
      </dgm:t>
    </dgm:pt>
    <dgm:pt modelId="{56E5EF47-A268-4C2C-9EB7-F5007F49EB1D}" type="sibTrans" cxnId="{B2DBCC93-91D6-4BC1-855A-3D610EE875EA}">
      <dgm:prSet/>
      <dgm:spPr/>
      <dgm:t>
        <a:bodyPr/>
        <a:lstStyle/>
        <a:p>
          <a:endParaRPr lang="en-US" sz="2000">
            <a:latin typeface="+mn-lt"/>
          </a:endParaRPr>
        </a:p>
      </dgm:t>
    </dgm:pt>
    <dgm:pt modelId="{1F521627-B32B-4E7F-A171-DF280C409151}">
      <dgm:prSet custT="1"/>
      <dgm:spPr/>
      <dgm:t>
        <a:bodyPr/>
        <a:lstStyle/>
        <a:p>
          <a:pPr rtl="0"/>
          <a:r>
            <a:rPr lang="en-US" sz="1400" b="1" dirty="0" smtClean="0">
              <a:latin typeface="Museo Sans 300" pitchFamily="50" charset="0"/>
            </a:rPr>
            <a:t>Low cost of ownership</a:t>
          </a:r>
          <a:endParaRPr lang="en-US" sz="1400" b="1" dirty="0">
            <a:latin typeface="Museo Sans 300" pitchFamily="50" charset="0"/>
          </a:endParaRPr>
        </a:p>
      </dgm:t>
    </dgm:pt>
    <dgm:pt modelId="{35328B60-CFBF-459A-AAED-65F77814175F}" type="parTrans" cxnId="{4B9AB67A-387A-4060-A0C0-1814D9B841D3}">
      <dgm:prSet/>
      <dgm:spPr/>
      <dgm:t>
        <a:bodyPr/>
        <a:lstStyle/>
        <a:p>
          <a:endParaRPr lang="en-US" sz="2000">
            <a:latin typeface="+mn-lt"/>
          </a:endParaRPr>
        </a:p>
      </dgm:t>
    </dgm:pt>
    <dgm:pt modelId="{14A98A3A-3425-49AC-9AB5-652885472CF3}" type="sibTrans" cxnId="{4B9AB67A-387A-4060-A0C0-1814D9B841D3}">
      <dgm:prSet/>
      <dgm:spPr/>
      <dgm:t>
        <a:bodyPr/>
        <a:lstStyle/>
        <a:p>
          <a:endParaRPr lang="en-US" sz="2000">
            <a:latin typeface="+mn-lt"/>
          </a:endParaRPr>
        </a:p>
      </dgm:t>
    </dgm:pt>
    <dgm:pt modelId="{063CD574-CE0D-40D8-9C27-D4507BF11E74}">
      <dgm:prSet custT="1"/>
      <dgm:spPr/>
      <dgm:t>
        <a:bodyPr/>
        <a:lstStyle/>
        <a:p>
          <a:pPr rtl="0"/>
          <a:r>
            <a:rPr lang="en-US" sz="1100" dirty="0" smtClean="0">
              <a:latin typeface="Museo Sans 300" pitchFamily="50" charset="0"/>
            </a:rPr>
            <a:t>Transparent upgrades</a:t>
          </a:r>
          <a:endParaRPr lang="en-US" sz="1100" dirty="0">
            <a:latin typeface="Museo Sans 300" pitchFamily="50" charset="0"/>
          </a:endParaRPr>
        </a:p>
      </dgm:t>
    </dgm:pt>
    <dgm:pt modelId="{C27D76F0-040E-4903-BFCC-D78E4D302FFB}" type="parTrans" cxnId="{C123D348-38DA-4F7D-8B35-24D135076223}">
      <dgm:prSet/>
      <dgm:spPr/>
      <dgm:t>
        <a:bodyPr/>
        <a:lstStyle/>
        <a:p>
          <a:endParaRPr lang="en-US" sz="2000">
            <a:latin typeface="+mn-lt"/>
          </a:endParaRPr>
        </a:p>
      </dgm:t>
    </dgm:pt>
    <dgm:pt modelId="{AC48D5D1-DD6E-40C9-980F-8151EBD381D5}" type="sibTrans" cxnId="{C123D348-38DA-4F7D-8B35-24D135076223}">
      <dgm:prSet/>
      <dgm:spPr/>
      <dgm:t>
        <a:bodyPr/>
        <a:lstStyle/>
        <a:p>
          <a:endParaRPr lang="en-US" sz="2000">
            <a:latin typeface="+mn-lt"/>
          </a:endParaRPr>
        </a:p>
      </dgm:t>
    </dgm:pt>
    <dgm:pt modelId="{EBAD3AB3-9577-44C9-AF7E-6FE35360EEB0}">
      <dgm:prSet custT="1"/>
      <dgm:spPr/>
      <dgm:t>
        <a:bodyPr/>
        <a:lstStyle/>
        <a:p>
          <a:pPr rtl="0"/>
          <a:r>
            <a:rPr lang="en-US" sz="1100" smtClean="0">
              <a:latin typeface="Museo Sans 300" pitchFamily="50" charset="0"/>
            </a:rPr>
            <a:t>Cost Savings</a:t>
          </a:r>
          <a:endParaRPr lang="en-US" sz="1100">
            <a:latin typeface="Museo Sans 300" pitchFamily="50" charset="0"/>
          </a:endParaRPr>
        </a:p>
      </dgm:t>
    </dgm:pt>
    <dgm:pt modelId="{C8095341-D60C-4D5F-A10A-ACAAA52A7723}" type="parTrans" cxnId="{2C8F9572-1908-4396-B1D8-44BCD7DFAA9D}">
      <dgm:prSet/>
      <dgm:spPr/>
      <dgm:t>
        <a:bodyPr/>
        <a:lstStyle/>
        <a:p>
          <a:endParaRPr lang="en-US" sz="2000">
            <a:latin typeface="+mn-lt"/>
          </a:endParaRPr>
        </a:p>
      </dgm:t>
    </dgm:pt>
    <dgm:pt modelId="{D59AAF99-4BF6-4894-9AAD-D6D7E062C89B}" type="sibTrans" cxnId="{2C8F9572-1908-4396-B1D8-44BCD7DFAA9D}">
      <dgm:prSet/>
      <dgm:spPr/>
      <dgm:t>
        <a:bodyPr/>
        <a:lstStyle/>
        <a:p>
          <a:endParaRPr lang="en-US" sz="2000">
            <a:latin typeface="+mn-lt"/>
          </a:endParaRPr>
        </a:p>
      </dgm:t>
    </dgm:pt>
    <dgm:pt modelId="{07A798F0-DD05-4FDB-BDFB-15E1ACABBFA8}">
      <dgm:prSet custT="1"/>
      <dgm:spPr/>
      <dgm:t>
        <a:bodyPr/>
        <a:lstStyle/>
        <a:p>
          <a:pPr rtl="0"/>
          <a:r>
            <a:rPr lang="en-US" sz="1100" smtClean="0">
              <a:latin typeface="Museo Sans 300" pitchFamily="50" charset="0"/>
            </a:rPr>
            <a:t>Automated free upgrades</a:t>
          </a:r>
          <a:endParaRPr lang="en-US" sz="1100">
            <a:latin typeface="Museo Sans 300" pitchFamily="50" charset="0"/>
          </a:endParaRPr>
        </a:p>
      </dgm:t>
    </dgm:pt>
    <dgm:pt modelId="{B5AB21F1-5A5C-40FE-A28A-142169030A3D}" type="parTrans" cxnId="{B51E0E9D-267B-420B-A186-24E28D4AADCA}">
      <dgm:prSet/>
      <dgm:spPr/>
      <dgm:t>
        <a:bodyPr/>
        <a:lstStyle/>
        <a:p>
          <a:endParaRPr lang="en-US" sz="2000">
            <a:latin typeface="+mn-lt"/>
          </a:endParaRPr>
        </a:p>
      </dgm:t>
    </dgm:pt>
    <dgm:pt modelId="{4C3883D3-5531-4FD6-90B6-B7E6A8EB0BD2}" type="sibTrans" cxnId="{B51E0E9D-267B-420B-A186-24E28D4AADCA}">
      <dgm:prSet/>
      <dgm:spPr/>
      <dgm:t>
        <a:bodyPr/>
        <a:lstStyle/>
        <a:p>
          <a:endParaRPr lang="en-US" sz="2000">
            <a:latin typeface="+mn-lt"/>
          </a:endParaRPr>
        </a:p>
      </dgm:t>
    </dgm:pt>
    <dgm:pt modelId="{0FA66DA9-EB81-41F0-B0B9-17052F88F25D}">
      <dgm:prSet custT="1"/>
      <dgm:spPr/>
      <dgm:t>
        <a:bodyPr/>
        <a:lstStyle/>
        <a:p>
          <a:pPr rtl="0"/>
          <a:r>
            <a:rPr lang="en-US" sz="1100" smtClean="0">
              <a:latin typeface="Museo Sans 300" pitchFamily="50" charset="0"/>
            </a:rPr>
            <a:t>No infrastructure required</a:t>
          </a:r>
          <a:endParaRPr lang="en-US" sz="1100">
            <a:latin typeface="Museo Sans 300" pitchFamily="50" charset="0"/>
          </a:endParaRPr>
        </a:p>
      </dgm:t>
    </dgm:pt>
    <dgm:pt modelId="{B0D10D0F-C200-4E25-8524-92FA6A98BF0A}" type="parTrans" cxnId="{3BDD92E3-6F92-45BD-860C-569EE243E4F3}">
      <dgm:prSet/>
      <dgm:spPr/>
      <dgm:t>
        <a:bodyPr/>
        <a:lstStyle/>
        <a:p>
          <a:endParaRPr lang="en-US" sz="2000">
            <a:latin typeface="+mn-lt"/>
          </a:endParaRPr>
        </a:p>
      </dgm:t>
    </dgm:pt>
    <dgm:pt modelId="{9E23386D-ADB0-4103-A515-00492E6948FB}" type="sibTrans" cxnId="{3BDD92E3-6F92-45BD-860C-569EE243E4F3}">
      <dgm:prSet/>
      <dgm:spPr/>
      <dgm:t>
        <a:bodyPr/>
        <a:lstStyle/>
        <a:p>
          <a:endParaRPr lang="en-US" sz="2000">
            <a:latin typeface="+mn-lt"/>
          </a:endParaRPr>
        </a:p>
      </dgm:t>
    </dgm:pt>
    <dgm:pt modelId="{96833CE4-0ABA-41ED-9DD3-C8134E06A5D0}">
      <dgm:prSet custT="1"/>
      <dgm:spPr/>
      <dgm:t>
        <a:bodyPr/>
        <a:lstStyle/>
        <a:p>
          <a:pPr rtl="0"/>
          <a:r>
            <a:rPr lang="en-US" sz="1100" smtClean="0">
              <a:latin typeface="Museo Sans 300" pitchFamily="50" charset="0"/>
            </a:rPr>
            <a:t>All modules in one</a:t>
          </a:r>
          <a:endParaRPr lang="en-US" sz="1100">
            <a:latin typeface="Museo Sans 300" pitchFamily="50" charset="0"/>
          </a:endParaRPr>
        </a:p>
      </dgm:t>
    </dgm:pt>
    <dgm:pt modelId="{8B3D2635-66C7-4483-914F-2A7D282C6A1A}" type="parTrans" cxnId="{C9DC035F-B143-4606-878C-3798A3FC8536}">
      <dgm:prSet/>
      <dgm:spPr/>
      <dgm:t>
        <a:bodyPr/>
        <a:lstStyle/>
        <a:p>
          <a:endParaRPr lang="en-US" sz="2000">
            <a:latin typeface="+mn-lt"/>
          </a:endParaRPr>
        </a:p>
      </dgm:t>
    </dgm:pt>
    <dgm:pt modelId="{751DBDF1-DC87-4EA0-A457-B256965ECA98}" type="sibTrans" cxnId="{C9DC035F-B143-4606-878C-3798A3FC8536}">
      <dgm:prSet/>
      <dgm:spPr/>
      <dgm:t>
        <a:bodyPr/>
        <a:lstStyle/>
        <a:p>
          <a:endParaRPr lang="en-US" sz="2000">
            <a:latin typeface="+mn-lt"/>
          </a:endParaRPr>
        </a:p>
      </dgm:t>
    </dgm:pt>
    <dgm:pt modelId="{80F0B844-2E93-4B91-A8A9-43E80A445558}">
      <dgm:prSet custT="1"/>
      <dgm:spPr/>
      <dgm:t>
        <a:bodyPr/>
        <a:lstStyle/>
        <a:p>
          <a:pPr rtl="0"/>
          <a:r>
            <a:rPr lang="en-US" sz="1400" b="1" dirty="0" smtClean="0">
              <a:latin typeface="Museo Sans 300" pitchFamily="50" charset="0"/>
            </a:rPr>
            <a:t>Simple Pricing Model</a:t>
          </a:r>
          <a:endParaRPr lang="en-US" sz="1400" b="1" dirty="0">
            <a:latin typeface="Museo Sans 300" pitchFamily="50" charset="0"/>
          </a:endParaRPr>
        </a:p>
      </dgm:t>
    </dgm:pt>
    <dgm:pt modelId="{CBB9E102-49FE-4E85-B600-662AFB47D52F}" type="parTrans" cxnId="{A0049108-6B2F-427C-AF3C-DD2AD7E19C7A}">
      <dgm:prSet/>
      <dgm:spPr/>
      <dgm:t>
        <a:bodyPr/>
        <a:lstStyle/>
        <a:p>
          <a:endParaRPr lang="en-US" sz="2000">
            <a:latin typeface="+mn-lt"/>
          </a:endParaRPr>
        </a:p>
      </dgm:t>
    </dgm:pt>
    <dgm:pt modelId="{AEBD7DB9-78DF-4D9D-B223-022AF5D5253F}" type="sibTrans" cxnId="{A0049108-6B2F-427C-AF3C-DD2AD7E19C7A}">
      <dgm:prSet/>
      <dgm:spPr/>
      <dgm:t>
        <a:bodyPr/>
        <a:lstStyle/>
        <a:p>
          <a:endParaRPr lang="en-US" sz="2000">
            <a:latin typeface="+mn-lt"/>
          </a:endParaRPr>
        </a:p>
      </dgm:t>
    </dgm:pt>
    <dgm:pt modelId="{EC3259BC-B121-4857-A5C6-2391292024C5}">
      <dgm:prSet custT="1"/>
      <dgm:spPr/>
      <dgm:t>
        <a:bodyPr/>
        <a:lstStyle/>
        <a:p>
          <a:pPr rtl="0"/>
          <a:r>
            <a:rPr lang="en-US" sz="1100" dirty="0" smtClean="0">
              <a:latin typeface="Museo Sans 300" pitchFamily="50" charset="0"/>
            </a:rPr>
            <a:t>Pay per user</a:t>
          </a:r>
          <a:endParaRPr lang="en-US" sz="1100" dirty="0">
            <a:latin typeface="Museo Sans 300" pitchFamily="50" charset="0"/>
          </a:endParaRPr>
        </a:p>
      </dgm:t>
    </dgm:pt>
    <dgm:pt modelId="{B25F817E-C466-4700-9EC3-D5E9F40F4E4E}" type="parTrans" cxnId="{B70C7009-9EF9-4358-8D49-59373C6CC440}">
      <dgm:prSet/>
      <dgm:spPr/>
      <dgm:t>
        <a:bodyPr/>
        <a:lstStyle/>
        <a:p>
          <a:endParaRPr lang="en-US" sz="2000">
            <a:latin typeface="+mn-lt"/>
          </a:endParaRPr>
        </a:p>
      </dgm:t>
    </dgm:pt>
    <dgm:pt modelId="{FFBE5A0E-E95F-4B6A-A3C0-FC49B3738B43}" type="sibTrans" cxnId="{B70C7009-9EF9-4358-8D49-59373C6CC440}">
      <dgm:prSet/>
      <dgm:spPr/>
      <dgm:t>
        <a:bodyPr/>
        <a:lstStyle/>
        <a:p>
          <a:endParaRPr lang="en-US" sz="2000">
            <a:latin typeface="+mn-lt"/>
          </a:endParaRPr>
        </a:p>
      </dgm:t>
    </dgm:pt>
    <dgm:pt modelId="{87FA7CC8-59D9-4999-9DAB-04533BCD655C}">
      <dgm:prSet custT="1"/>
      <dgm:spPr/>
      <dgm:t>
        <a:bodyPr/>
        <a:lstStyle/>
        <a:p>
          <a:pPr rtl="0"/>
          <a:r>
            <a:rPr lang="en-US" sz="1100" smtClean="0">
              <a:latin typeface="Museo Sans 300" pitchFamily="50" charset="0"/>
            </a:rPr>
            <a:t>Fixed or floating licenses</a:t>
          </a:r>
          <a:endParaRPr lang="en-US" sz="1100">
            <a:latin typeface="Museo Sans 300" pitchFamily="50" charset="0"/>
          </a:endParaRPr>
        </a:p>
      </dgm:t>
    </dgm:pt>
    <dgm:pt modelId="{AC66246E-C98E-4B31-B958-B057C9C4D336}" type="parTrans" cxnId="{F4CD8035-CA73-4A34-A120-819049CA3C0A}">
      <dgm:prSet/>
      <dgm:spPr/>
      <dgm:t>
        <a:bodyPr/>
        <a:lstStyle/>
        <a:p>
          <a:endParaRPr lang="en-US" sz="2000">
            <a:latin typeface="+mn-lt"/>
          </a:endParaRPr>
        </a:p>
      </dgm:t>
    </dgm:pt>
    <dgm:pt modelId="{5F9310D3-C347-44A3-87EE-919ED77AFAE8}" type="sibTrans" cxnId="{F4CD8035-CA73-4A34-A120-819049CA3C0A}">
      <dgm:prSet/>
      <dgm:spPr/>
      <dgm:t>
        <a:bodyPr/>
        <a:lstStyle/>
        <a:p>
          <a:endParaRPr lang="en-US" sz="2000">
            <a:latin typeface="+mn-lt"/>
          </a:endParaRPr>
        </a:p>
      </dgm:t>
    </dgm:pt>
    <dgm:pt modelId="{C569D55E-C0C2-42C9-AD39-177F2908ACED}">
      <dgm:prSet custT="1"/>
      <dgm:spPr/>
      <dgm:t>
        <a:bodyPr/>
        <a:lstStyle/>
        <a:p>
          <a:pPr rtl="0"/>
          <a:r>
            <a:rPr lang="en-US" sz="1100" dirty="0" smtClean="0">
              <a:latin typeface="Museo Sans 300" pitchFamily="50" charset="0"/>
            </a:rPr>
            <a:t>Free end user access</a:t>
          </a:r>
          <a:endParaRPr lang="en-US" sz="1100" dirty="0">
            <a:latin typeface="Museo Sans 300" pitchFamily="50" charset="0"/>
          </a:endParaRPr>
        </a:p>
      </dgm:t>
    </dgm:pt>
    <dgm:pt modelId="{52671163-DA67-4445-9584-6AEECD6DFA1A}" type="parTrans" cxnId="{5BA51F33-6B2C-46F1-AC60-4797B8B51AC6}">
      <dgm:prSet/>
      <dgm:spPr/>
      <dgm:t>
        <a:bodyPr/>
        <a:lstStyle/>
        <a:p>
          <a:endParaRPr lang="en-US" sz="2000">
            <a:latin typeface="+mn-lt"/>
          </a:endParaRPr>
        </a:p>
      </dgm:t>
    </dgm:pt>
    <dgm:pt modelId="{7BBEF3D5-CBD2-4D4D-B5F8-D9C99A3E3B92}" type="sibTrans" cxnId="{5BA51F33-6B2C-46F1-AC60-4797B8B51AC6}">
      <dgm:prSet/>
      <dgm:spPr/>
      <dgm:t>
        <a:bodyPr/>
        <a:lstStyle/>
        <a:p>
          <a:endParaRPr lang="en-US" sz="2000">
            <a:latin typeface="+mn-lt"/>
          </a:endParaRPr>
        </a:p>
      </dgm:t>
    </dgm:pt>
    <dgm:pt modelId="{D4ADB885-80CF-4E03-AB06-9C45410BEB0B}" type="pres">
      <dgm:prSet presAssocID="{9872B9A5-A04A-444C-89CA-88CE4F01FF19}" presName="Name0" presStyleCnt="0">
        <dgm:presLayoutVars>
          <dgm:dir/>
          <dgm:resizeHandles val="exact"/>
        </dgm:presLayoutVars>
      </dgm:prSet>
      <dgm:spPr/>
      <dgm:t>
        <a:bodyPr/>
        <a:lstStyle/>
        <a:p>
          <a:endParaRPr lang="en-US"/>
        </a:p>
      </dgm:t>
    </dgm:pt>
    <dgm:pt modelId="{30584139-C616-493E-8EAD-C2593D38DDED}" type="pres">
      <dgm:prSet presAssocID="{FE03C7EA-705C-4BB5-A3BC-D7529CD1BD8E}" presName="Name5" presStyleLbl="vennNode1" presStyleIdx="0" presStyleCnt="3">
        <dgm:presLayoutVars>
          <dgm:bulletEnabled val="1"/>
        </dgm:presLayoutVars>
      </dgm:prSet>
      <dgm:spPr/>
      <dgm:t>
        <a:bodyPr/>
        <a:lstStyle/>
        <a:p>
          <a:endParaRPr lang="en-US"/>
        </a:p>
      </dgm:t>
    </dgm:pt>
    <dgm:pt modelId="{44899CC6-F1CD-4297-B01F-B78174839616}" type="pres">
      <dgm:prSet presAssocID="{933279C6-8B87-4D13-8AB5-C95F367952CE}" presName="space" presStyleCnt="0"/>
      <dgm:spPr/>
    </dgm:pt>
    <dgm:pt modelId="{AAB273F9-9CC7-4D84-A6C7-66C8985AA834}" type="pres">
      <dgm:prSet presAssocID="{1F521627-B32B-4E7F-A171-DF280C409151}" presName="Name5" presStyleLbl="vennNode1" presStyleIdx="1" presStyleCnt="3">
        <dgm:presLayoutVars>
          <dgm:bulletEnabled val="1"/>
        </dgm:presLayoutVars>
      </dgm:prSet>
      <dgm:spPr/>
      <dgm:t>
        <a:bodyPr/>
        <a:lstStyle/>
        <a:p>
          <a:endParaRPr lang="en-US"/>
        </a:p>
      </dgm:t>
    </dgm:pt>
    <dgm:pt modelId="{89273EB2-5DBF-4AAA-9A2C-CBE70C769309}" type="pres">
      <dgm:prSet presAssocID="{14A98A3A-3425-49AC-9AB5-652885472CF3}" presName="space" presStyleCnt="0"/>
      <dgm:spPr/>
    </dgm:pt>
    <dgm:pt modelId="{03C393F6-7DF8-44E6-9901-59D3CE3CF886}" type="pres">
      <dgm:prSet presAssocID="{80F0B844-2E93-4B91-A8A9-43E80A445558}" presName="Name5" presStyleLbl="vennNode1" presStyleIdx="2" presStyleCnt="3">
        <dgm:presLayoutVars>
          <dgm:bulletEnabled val="1"/>
        </dgm:presLayoutVars>
      </dgm:prSet>
      <dgm:spPr/>
      <dgm:t>
        <a:bodyPr/>
        <a:lstStyle/>
        <a:p>
          <a:endParaRPr lang="en-US"/>
        </a:p>
      </dgm:t>
    </dgm:pt>
  </dgm:ptLst>
  <dgm:cxnLst>
    <dgm:cxn modelId="{635AA3C7-2C37-4256-A055-9BA73222FFC0}" type="presOf" srcId="{FE03C7EA-705C-4BB5-A3BC-D7529CD1BD8E}" destId="{30584139-C616-493E-8EAD-C2593D38DDED}" srcOrd="0" destOrd="0" presId="urn:microsoft.com/office/officeart/2005/8/layout/venn3"/>
    <dgm:cxn modelId="{555C7095-22F4-4C25-8F73-CFCF6BA7B1B4}" srcId="{9872B9A5-A04A-444C-89CA-88CE4F01FF19}" destId="{FE03C7EA-705C-4BB5-A3BC-D7529CD1BD8E}" srcOrd="0" destOrd="0" parTransId="{A2D1B0A1-70A5-4077-8B3A-9A9DFD2ADAB2}" sibTransId="{933279C6-8B87-4D13-8AB5-C95F367952CE}"/>
    <dgm:cxn modelId="{A0049108-6B2F-427C-AF3C-DD2AD7E19C7A}" srcId="{9872B9A5-A04A-444C-89CA-88CE4F01FF19}" destId="{80F0B844-2E93-4B91-A8A9-43E80A445558}" srcOrd="2" destOrd="0" parTransId="{CBB9E102-49FE-4E85-B600-662AFB47D52F}" sibTransId="{AEBD7DB9-78DF-4D9D-B223-022AF5D5253F}"/>
    <dgm:cxn modelId="{D3472716-41AD-4C82-A990-1DE3F22C8AA6}" type="presOf" srcId="{EBAD3AB3-9577-44C9-AF7E-6FE35360EEB0}" destId="{AAB273F9-9CC7-4D84-A6C7-66C8985AA834}" srcOrd="0" destOrd="2" presId="urn:microsoft.com/office/officeart/2005/8/layout/venn3"/>
    <dgm:cxn modelId="{CE1CF0A9-525D-496A-B79D-38451EA659FF}" type="presOf" srcId="{0BE4AB4D-8FC3-4BBB-AF98-C9A00A617690}" destId="{30584139-C616-493E-8EAD-C2593D38DDED}" srcOrd="0" destOrd="3" presId="urn:microsoft.com/office/officeart/2005/8/layout/venn3"/>
    <dgm:cxn modelId="{AC0E5E86-4F26-4B0F-8D2B-92D72DEF8169}" srcId="{FE03C7EA-705C-4BB5-A3BC-D7529CD1BD8E}" destId="{1CD650B5-3715-45D4-8252-A16F54CEEFE6}" srcOrd="1" destOrd="0" parTransId="{4101270B-9BE6-45FA-91E4-E204D8CDC582}" sibTransId="{BFD08E17-867C-4486-AE69-6FE935585C1B}"/>
    <dgm:cxn modelId="{B70C7009-9EF9-4358-8D49-59373C6CC440}" srcId="{80F0B844-2E93-4B91-A8A9-43E80A445558}" destId="{EC3259BC-B121-4857-A5C6-2391292024C5}" srcOrd="0" destOrd="0" parTransId="{B25F817E-C466-4700-9EC3-D5E9F40F4E4E}" sibTransId="{FFBE5A0E-E95F-4B6A-A3C0-FC49B3738B43}"/>
    <dgm:cxn modelId="{3BDD92E3-6F92-45BD-860C-569EE243E4F3}" srcId="{EBAD3AB3-9577-44C9-AF7E-6FE35360EEB0}" destId="{0FA66DA9-EB81-41F0-B0B9-17052F88F25D}" srcOrd="1" destOrd="0" parTransId="{B0D10D0F-C200-4E25-8524-92FA6A98BF0A}" sibTransId="{9E23386D-ADB0-4103-A515-00492E6948FB}"/>
    <dgm:cxn modelId="{B51E0E9D-267B-420B-A186-24E28D4AADCA}" srcId="{EBAD3AB3-9577-44C9-AF7E-6FE35360EEB0}" destId="{07A798F0-DD05-4FDB-BDFB-15E1ACABBFA8}" srcOrd="0" destOrd="0" parTransId="{B5AB21F1-5A5C-40FE-A28A-142169030A3D}" sibTransId="{4C3883D3-5531-4FD6-90B6-B7E6A8EB0BD2}"/>
    <dgm:cxn modelId="{C9DC035F-B143-4606-878C-3798A3FC8536}" srcId="{EBAD3AB3-9577-44C9-AF7E-6FE35360EEB0}" destId="{96833CE4-0ABA-41ED-9DD3-C8134E06A5D0}" srcOrd="2" destOrd="0" parTransId="{8B3D2635-66C7-4483-914F-2A7D282C6A1A}" sibTransId="{751DBDF1-DC87-4EA0-A457-B256965ECA98}"/>
    <dgm:cxn modelId="{5BA51F33-6B2C-46F1-AC60-4797B8B51AC6}" srcId="{80F0B844-2E93-4B91-A8A9-43E80A445558}" destId="{C569D55E-C0C2-42C9-AD39-177F2908ACED}" srcOrd="2" destOrd="0" parTransId="{52671163-DA67-4445-9584-6AEECD6DFA1A}" sibTransId="{7BBEF3D5-CBD2-4D4D-B5F8-D9C99A3E3B92}"/>
    <dgm:cxn modelId="{1F1F59B5-870B-40D4-842D-0A492329C48F}" type="presOf" srcId="{87FA7CC8-59D9-4999-9DAB-04533BCD655C}" destId="{03C393F6-7DF8-44E6-9901-59D3CE3CF886}" srcOrd="0" destOrd="2" presId="urn:microsoft.com/office/officeart/2005/8/layout/venn3"/>
    <dgm:cxn modelId="{B2DBCC93-91D6-4BC1-855A-3D610EE875EA}" srcId="{FE03C7EA-705C-4BB5-A3BC-D7529CD1BD8E}" destId="{0BE4AB4D-8FC3-4BBB-AF98-C9A00A617690}" srcOrd="2" destOrd="0" parTransId="{1F73464E-550F-409D-B0E5-CCCDC81E3D95}" sibTransId="{56E5EF47-A268-4C2C-9EB7-F5007F49EB1D}"/>
    <dgm:cxn modelId="{B29FCAD4-384E-4E20-81C8-33F3FC8A53D0}" type="presOf" srcId="{80F0B844-2E93-4B91-A8A9-43E80A445558}" destId="{03C393F6-7DF8-44E6-9901-59D3CE3CF886}" srcOrd="0" destOrd="0" presId="urn:microsoft.com/office/officeart/2005/8/layout/venn3"/>
    <dgm:cxn modelId="{C6500BB1-4BC1-44DE-90C8-3EAD2B1E6AB0}" type="presOf" srcId="{EC3259BC-B121-4857-A5C6-2391292024C5}" destId="{03C393F6-7DF8-44E6-9901-59D3CE3CF886}" srcOrd="0" destOrd="1" presId="urn:microsoft.com/office/officeart/2005/8/layout/venn3"/>
    <dgm:cxn modelId="{C123D348-38DA-4F7D-8B35-24D135076223}" srcId="{1F521627-B32B-4E7F-A171-DF280C409151}" destId="{063CD574-CE0D-40D8-9C27-D4507BF11E74}" srcOrd="0" destOrd="0" parTransId="{C27D76F0-040E-4903-BFCC-D78E4D302FFB}" sibTransId="{AC48D5D1-DD6E-40C9-980F-8151EBD381D5}"/>
    <dgm:cxn modelId="{92616ABE-FD67-40AA-AD37-BE85BA4AFA93}" srcId="{FE03C7EA-705C-4BB5-A3BC-D7529CD1BD8E}" destId="{071C0F6F-E0F0-4C18-BE24-EF8369C9A630}" srcOrd="0" destOrd="0" parTransId="{F21832C3-33ED-45BA-9907-9043AB9C1B04}" sibTransId="{E175BD4E-0B6C-4A96-90A5-90C7CDA15AB0}"/>
    <dgm:cxn modelId="{31A3DE1F-93B2-4982-A458-BD9CE54B27D8}" type="presOf" srcId="{071C0F6F-E0F0-4C18-BE24-EF8369C9A630}" destId="{30584139-C616-493E-8EAD-C2593D38DDED}" srcOrd="0" destOrd="1" presId="urn:microsoft.com/office/officeart/2005/8/layout/venn3"/>
    <dgm:cxn modelId="{07AED3BC-D602-46B9-90E8-1F4135F57A74}" type="presOf" srcId="{1F521627-B32B-4E7F-A171-DF280C409151}" destId="{AAB273F9-9CC7-4D84-A6C7-66C8985AA834}" srcOrd="0" destOrd="0" presId="urn:microsoft.com/office/officeart/2005/8/layout/venn3"/>
    <dgm:cxn modelId="{9A3F453F-289C-41F2-8494-AF21E64A1336}" type="presOf" srcId="{C569D55E-C0C2-42C9-AD39-177F2908ACED}" destId="{03C393F6-7DF8-44E6-9901-59D3CE3CF886}" srcOrd="0" destOrd="3" presId="urn:microsoft.com/office/officeart/2005/8/layout/venn3"/>
    <dgm:cxn modelId="{239E3B02-A376-4E9D-9197-10B307D749D8}" type="presOf" srcId="{1CD650B5-3715-45D4-8252-A16F54CEEFE6}" destId="{30584139-C616-493E-8EAD-C2593D38DDED}" srcOrd="0" destOrd="2" presId="urn:microsoft.com/office/officeart/2005/8/layout/venn3"/>
    <dgm:cxn modelId="{7F7CDD83-ACA1-4F44-9F37-73214389A699}" type="presOf" srcId="{07A798F0-DD05-4FDB-BDFB-15E1ACABBFA8}" destId="{AAB273F9-9CC7-4D84-A6C7-66C8985AA834}" srcOrd="0" destOrd="3" presId="urn:microsoft.com/office/officeart/2005/8/layout/venn3"/>
    <dgm:cxn modelId="{4B9AB67A-387A-4060-A0C0-1814D9B841D3}" srcId="{9872B9A5-A04A-444C-89CA-88CE4F01FF19}" destId="{1F521627-B32B-4E7F-A171-DF280C409151}" srcOrd="1" destOrd="0" parTransId="{35328B60-CFBF-459A-AAED-65F77814175F}" sibTransId="{14A98A3A-3425-49AC-9AB5-652885472CF3}"/>
    <dgm:cxn modelId="{2C8F9572-1908-4396-B1D8-44BCD7DFAA9D}" srcId="{1F521627-B32B-4E7F-A171-DF280C409151}" destId="{EBAD3AB3-9577-44C9-AF7E-6FE35360EEB0}" srcOrd="1" destOrd="0" parTransId="{C8095341-D60C-4D5F-A10A-ACAAA52A7723}" sibTransId="{D59AAF99-4BF6-4894-9AAD-D6D7E062C89B}"/>
    <dgm:cxn modelId="{B949EF9B-52A4-4283-A3B4-7F3CB7F2C09B}" type="presOf" srcId="{063CD574-CE0D-40D8-9C27-D4507BF11E74}" destId="{AAB273F9-9CC7-4D84-A6C7-66C8985AA834}" srcOrd="0" destOrd="1" presId="urn:microsoft.com/office/officeart/2005/8/layout/venn3"/>
    <dgm:cxn modelId="{C69B3724-30A7-4A9A-A41C-D4408DE463C6}" type="presOf" srcId="{9872B9A5-A04A-444C-89CA-88CE4F01FF19}" destId="{D4ADB885-80CF-4E03-AB06-9C45410BEB0B}" srcOrd="0" destOrd="0" presId="urn:microsoft.com/office/officeart/2005/8/layout/venn3"/>
    <dgm:cxn modelId="{3389EC44-7179-41BA-861B-FB299D03E37E}" type="presOf" srcId="{96833CE4-0ABA-41ED-9DD3-C8134E06A5D0}" destId="{AAB273F9-9CC7-4D84-A6C7-66C8985AA834}" srcOrd="0" destOrd="5" presId="urn:microsoft.com/office/officeart/2005/8/layout/venn3"/>
    <dgm:cxn modelId="{27832927-D31E-4754-9E9D-6E7D20CB98CA}" type="presOf" srcId="{0FA66DA9-EB81-41F0-B0B9-17052F88F25D}" destId="{AAB273F9-9CC7-4D84-A6C7-66C8985AA834}" srcOrd="0" destOrd="4" presId="urn:microsoft.com/office/officeart/2005/8/layout/venn3"/>
    <dgm:cxn modelId="{F4CD8035-CA73-4A34-A120-819049CA3C0A}" srcId="{80F0B844-2E93-4B91-A8A9-43E80A445558}" destId="{87FA7CC8-59D9-4999-9DAB-04533BCD655C}" srcOrd="1" destOrd="0" parTransId="{AC66246E-C98E-4B31-B958-B057C9C4D336}" sibTransId="{5F9310D3-C347-44A3-87EE-919ED77AFAE8}"/>
    <dgm:cxn modelId="{EB6EDE85-C51D-4E37-A372-92A86CFC2B43}" type="presParOf" srcId="{D4ADB885-80CF-4E03-AB06-9C45410BEB0B}" destId="{30584139-C616-493E-8EAD-C2593D38DDED}" srcOrd="0" destOrd="0" presId="urn:microsoft.com/office/officeart/2005/8/layout/venn3"/>
    <dgm:cxn modelId="{03BD446F-C336-4397-B438-CE777E3AC8C9}" type="presParOf" srcId="{D4ADB885-80CF-4E03-AB06-9C45410BEB0B}" destId="{44899CC6-F1CD-4297-B01F-B78174839616}" srcOrd="1" destOrd="0" presId="urn:microsoft.com/office/officeart/2005/8/layout/venn3"/>
    <dgm:cxn modelId="{3939E549-E0AE-4756-97BA-3ECBC2B62FE2}" type="presParOf" srcId="{D4ADB885-80CF-4E03-AB06-9C45410BEB0B}" destId="{AAB273F9-9CC7-4D84-A6C7-66C8985AA834}" srcOrd="2" destOrd="0" presId="urn:microsoft.com/office/officeart/2005/8/layout/venn3"/>
    <dgm:cxn modelId="{BE1E8139-DFCC-45DA-A23F-F55EA1EFF693}" type="presParOf" srcId="{D4ADB885-80CF-4E03-AB06-9C45410BEB0B}" destId="{89273EB2-5DBF-4AAA-9A2C-CBE70C769309}" srcOrd="3" destOrd="0" presId="urn:microsoft.com/office/officeart/2005/8/layout/venn3"/>
    <dgm:cxn modelId="{0804A3A6-1E75-4E83-8817-E957CFC4D57E}" type="presParOf" srcId="{D4ADB885-80CF-4E03-AB06-9C45410BEB0B}" destId="{03C393F6-7DF8-44E6-9901-59D3CE3CF88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5608A-B569-4CDA-8C54-52D8B0721FC8}">
      <dsp:nvSpPr>
        <dsp:cNvPr id="0" name=""/>
        <dsp:cNvSpPr/>
      </dsp:nvSpPr>
      <dsp:spPr>
        <a:xfrm>
          <a:off x="3571" y="148191"/>
          <a:ext cx="1268015" cy="1268015"/>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rtl="0">
            <a:lnSpc>
              <a:spcPct val="90000"/>
            </a:lnSpc>
            <a:spcBef>
              <a:spcPct val="0"/>
            </a:spcBef>
            <a:spcAft>
              <a:spcPct val="35000"/>
            </a:spcAft>
          </a:pPr>
          <a:r>
            <a:rPr lang="en-US" sz="800" kern="1200" smtClean="0"/>
            <a:t>Channels:</a:t>
          </a:r>
          <a:endParaRPr lang="en-US" sz="800" kern="1200"/>
        </a:p>
        <a:p>
          <a:pPr marL="57150" lvl="1" indent="-57150" algn="l" defTabSz="266700" rtl="0">
            <a:lnSpc>
              <a:spcPct val="90000"/>
            </a:lnSpc>
            <a:spcBef>
              <a:spcPct val="0"/>
            </a:spcBef>
            <a:spcAft>
              <a:spcPct val="15000"/>
            </a:spcAft>
            <a:buChar char="••"/>
          </a:pPr>
          <a:r>
            <a:rPr lang="en-US" sz="600" kern="1200" dirty="0" smtClean="0"/>
            <a:t>Blogs &amp; Online</a:t>
          </a:r>
          <a:endParaRPr lang="en-US" sz="600" kern="1200" dirty="0"/>
        </a:p>
        <a:p>
          <a:pPr marL="57150" lvl="1" indent="-57150" algn="l" defTabSz="266700" rtl="0">
            <a:lnSpc>
              <a:spcPct val="90000"/>
            </a:lnSpc>
            <a:spcBef>
              <a:spcPct val="0"/>
            </a:spcBef>
            <a:spcAft>
              <a:spcPct val="15000"/>
            </a:spcAft>
            <a:buChar char="••"/>
          </a:pPr>
          <a:r>
            <a:rPr lang="en-US" sz="600" kern="1200" smtClean="0"/>
            <a:t>Broadcast</a:t>
          </a:r>
          <a:endParaRPr lang="en-US" sz="600" kern="1200"/>
        </a:p>
        <a:p>
          <a:pPr marL="57150" lvl="1" indent="-57150" algn="l" defTabSz="266700" rtl="0">
            <a:lnSpc>
              <a:spcPct val="90000"/>
            </a:lnSpc>
            <a:spcBef>
              <a:spcPct val="0"/>
            </a:spcBef>
            <a:spcAft>
              <a:spcPct val="15000"/>
            </a:spcAft>
            <a:buChar char="••"/>
          </a:pPr>
          <a:r>
            <a:rPr lang="en-US" sz="600" kern="1200" smtClean="0"/>
            <a:t>Business media</a:t>
          </a:r>
          <a:endParaRPr lang="en-US" sz="600" kern="1200"/>
        </a:p>
        <a:p>
          <a:pPr marL="57150" lvl="1" indent="-57150" algn="l" defTabSz="266700" rtl="0">
            <a:lnSpc>
              <a:spcPct val="90000"/>
            </a:lnSpc>
            <a:spcBef>
              <a:spcPct val="0"/>
            </a:spcBef>
            <a:spcAft>
              <a:spcPct val="15000"/>
            </a:spcAft>
            <a:buChar char="••"/>
          </a:pPr>
          <a:r>
            <a:rPr lang="en-US" sz="600" kern="1200" smtClean="0"/>
            <a:t>Tech trades</a:t>
          </a:r>
          <a:endParaRPr lang="en-US" sz="600" kern="1200"/>
        </a:p>
        <a:p>
          <a:pPr marL="57150" lvl="1" indent="-57150" algn="l" defTabSz="266700" rtl="0">
            <a:lnSpc>
              <a:spcPct val="90000"/>
            </a:lnSpc>
            <a:spcBef>
              <a:spcPct val="0"/>
            </a:spcBef>
            <a:spcAft>
              <a:spcPct val="15000"/>
            </a:spcAft>
            <a:buChar char="••"/>
          </a:pPr>
          <a:r>
            <a:rPr lang="en-US" sz="600" kern="1200" smtClean="0"/>
            <a:t>Sector trades</a:t>
          </a:r>
          <a:endParaRPr lang="en-US" sz="600" kern="1200"/>
        </a:p>
      </dsp:txBody>
      <dsp:txXfrm>
        <a:off x="189267" y="333887"/>
        <a:ext cx="896623" cy="896623"/>
      </dsp:txXfrm>
    </dsp:sp>
    <dsp:sp modelId="{1644A5DF-4D06-4086-B781-E78AE6DD4C0E}">
      <dsp:nvSpPr>
        <dsp:cNvPr id="0" name=""/>
        <dsp:cNvSpPr/>
      </dsp:nvSpPr>
      <dsp:spPr>
        <a:xfrm>
          <a:off x="269855" y="1519170"/>
          <a:ext cx="735449" cy="735449"/>
        </a:xfrm>
        <a:prstGeom prst="mathPlus">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67339" y="1800406"/>
        <a:ext cx="540481" cy="172977"/>
      </dsp:txXfrm>
    </dsp:sp>
    <dsp:sp modelId="{DA69361D-AB4B-45CE-B1B8-0D09A623A2C0}">
      <dsp:nvSpPr>
        <dsp:cNvPr id="0" name=""/>
        <dsp:cNvSpPr/>
      </dsp:nvSpPr>
      <dsp:spPr>
        <a:xfrm>
          <a:off x="3571" y="2357582"/>
          <a:ext cx="1268015" cy="1268015"/>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rtl="0">
            <a:lnSpc>
              <a:spcPct val="90000"/>
            </a:lnSpc>
            <a:spcBef>
              <a:spcPct val="0"/>
            </a:spcBef>
            <a:spcAft>
              <a:spcPct val="35000"/>
            </a:spcAft>
          </a:pPr>
          <a:r>
            <a:rPr lang="en-US" sz="800" kern="1200" smtClean="0"/>
            <a:t>Pains:</a:t>
          </a:r>
          <a:endParaRPr lang="en-US" sz="800" kern="1200"/>
        </a:p>
        <a:p>
          <a:pPr marL="57150" lvl="1" indent="-57150" algn="l" defTabSz="266700" rtl="0">
            <a:lnSpc>
              <a:spcPct val="90000"/>
            </a:lnSpc>
            <a:spcBef>
              <a:spcPct val="0"/>
            </a:spcBef>
            <a:spcAft>
              <a:spcPct val="15000"/>
            </a:spcAft>
            <a:buChar char="••"/>
          </a:pPr>
          <a:r>
            <a:rPr lang="en-US" sz="600" kern="1200" smtClean="0"/>
            <a:t>Adoption of new technologies to compete</a:t>
          </a:r>
          <a:endParaRPr lang="en-US" sz="600" kern="1200"/>
        </a:p>
        <a:p>
          <a:pPr marL="57150" lvl="1" indent="-57150" algn="l" defTabSz="266700" rtl="0">
            <a:lnSpc>
              <a:spcPct val="90000"/>
            </a:lnSpc>
            <a:spcBef>
              <a:spcPct val="0"/>
            </a:spcBef>
            <a:spcAft>
              <a:spcPct val="15000"/>
            </a:spcAft>
            <a:buChar char="••"/>
          </a:pPr>
          <a:r>
            <a:rPr lang="en-US" sz="600" kern="1200" smtClean="0"/>
            <a:t>The security of sensitive customer or commercial data</a:t>
          </a:r>
          <a:endParaRPr lang="en-US" sz="600" kern="1200"/>
        </a:p>
        <a:p>
          <a:pPr marL="57150" lvl="1" indent="-57150" algn="l" defTabSz="266700" rtl="0">
            <a:lnSpc>
              <a:spcPct val="90000"/>
            </a:lnSpc>
            <a:spcBef>
              <a:spcPct val="0"/>
            </a:spcBef>
            <a:spcAft>
              <a:spcPct val="15000"/>
            </a:spcAft>
            <a:buChar char="••"/>
          </a:pPr>
          <a:r>
            <a:rPr lang="en-US" sz="600" kern="1200" smtClean="0"/>
            <a:t>Dramatic changes in IT</a:t>
          </a:r>
          <a:endParaRPr lang="en-US" sz="600" kern="1200"/>
        </a:p>
        <a:p>
          <a:pPr marL="57150" lvl="1" indent="-57150" algn="l" defTabSz="266700" rtl="0">
            <a:lnSpc>
              <a:spcPct val="90000"/>
            </a:lnSpc>
            <a:spcBef>
              <a:spcPct val="0"/>
            </a:spcBef>
            <a:spcAft>
              <a:spcPct val="15000"/>
            </a:spcAft>
            <a:buChar char="••"/>
          </a:pPr>
          <a:r>
            <a:rPr lang="en-US" sz="600" kern="1200" smtClean="0"/>
            <a:t>Loss of confidence in the global economy</a:t>
          </a:r>
          <a:endParaRPr lang="en-US" sz="600" kern="1200"/>
        </a:p>
      </dsp:txBody>
      <dsp:txXfrm>
        <a:off x="189267" y="2543278"/>
        <a:ext cx="896623" cy="896623"/>
      </dsp:txXfrm>
    </dsp:sp>
    <dsp:sp modelId="{534532B3-53BD-48E2-9FD0-1818D7D310F2}">
      <dsp:nvSpPr>
        <dsp:cNvPr id="0" name=""/>
        <dsp:cNvSpPr/>
      </dsp:nvSpPr>
      <dsp:spPr>
        <a:xfrm>
          <a:off x="1461789" y="1651044"/>
          <a:ext cx="403228" cy="471701"/>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461789" y="1745384"/>
        <a:ext cx="282260" cy="283021"/>
      </dsp:txXfrm>
    </dsp:sp>
    <dsp:sp modelId="{7EC50E86-0332-4ACE-A11C-61F3ADB3F8B6}">
      <dsp:nvSpPr>
        <dsp:cNvPr id="0" name=""/>
        <dsp:cNvSpPr/>
      </dsp:nvSpPr>
      <dsp:spPr>
        <a:xfrm>
          <a:off x="2032396" y="618879"/>
          <a:ext cx="2536031" cy="2536031"/>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kern="1200" smtClean="0"/>
            <a:t>Desired Outcomes:</a:t>
          </a:r>
          <a:endParaRPr lang="en-US" sz="1600" kern="1200"/>
        </a:p>
        <a:p>
          <a:pPr marL="114300" lvl="1" indent="-114300" algn="l" defTabSz="533400" rtl="0">
            <a:lnSpc>
              <a:spcPct val="90000"/>
            </a:lnSpc>
            <a:spcBef>
              <a:spcPct val="0"/>
            </a:spcBef>
            <a:spcAft>
              <a:spcPct val="15000"/>
            </a:spcAft>
            <a:buChar char="••"/>
          </a:pPr>
          <a:r>
            <a:rPr lang="en-US" sz="1200" kern="1200" smtClean="0"/>
            <a:t>Deliver responsive, profitable per-tenant service and services.</a:t>
          </a:r>
          <a:endParaRPr lang="en-US" sz="1200" kern="1200"/>
        </a:p>
        <a:p>
          <a:pPr marL="114300" lvl="1" indent="-114300" algn="l" defTabSz="533400" rtl="0">
            <a:lnSpc>
              <a:spcPct val="90000"/>
            </a:lnSpc>
            <a:spcBef>
              <a:spcPct val="0"/>
            </a:spcBef>
            <a:spcAft>
              <a:spcPct val="15000"/>
            </a:spcAft>
            <a:buChar char="••"/>
          </a:pPr>
          <a:r>
            <a:rPr lang="en-US" sz="1200" kern="1200" smtClean="0"/>
            <a:t>Optimize the IT supply chain through better management.</a:t>
          </a:r>
          <a:endParaRPr lang="en-US" sz="1200" kern="1200"/>
        </a:p>
        <a:p>
          <a:pPr marL="114300" lvl="1" indent="-114300" algn="l" defTabSz="533400" rtl="0">
            <a:lnSpc>
              <a:spcPct val="90000"/>
            </a:lnSpc>
            <a:spcBef>
              <a:spcPct val="0"/>
            </a:spcBef>
            <a:spcAft>
              <a:spcPct val="15000"/>
            </a:spcAft>
            <a:buChar char="••"/>
          </a:pPr>
          <a:r>
            <a:rPr lang="en-US" sz="1200" kern="1200" smtClean="0"/>
            <a:t>Spend less. Get results. Sooner.</a:t>
          </a:r>
          <a:endParaRPr lang="en-US" sz="1200" kern="1200"/>
        </a:p>
      </dsp:txBody>
      <dsp:txXfrm>
        <a:off x="2403789" y="990272"/>
        <a:ext cx="1793245" cy="1793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FD78-4BE6-4A99-A55C-4DB591376FE5}">
      <dsp:nvSpPr>
        <dsp:cNvPr id="0" name=""/>
        <dsp:cNvSpPr/>
      </dsp:nvSpPr>
      <dsp:spPr>
        <a:xfrm>
          <a:off x="0" y="278358"/>
          <a:ext cx="5181600" cy="13702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02150" tIns="312420" rIns="40215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Incident Management</a:t>
          </a:r>
          <a:endParaRPr lang="en-US" sz="1500" kern="1200"/>
        </a:p>
        <a:p>
          <a:pPr marL="114300" lvl="1" indent="-114300" algn="l" defTabSz="666750" rtl="0">
            <a:lnSpc>
              <a:spcPct val="90000"/>
            </a:lnSpc>
            <a:spcBef>
              <a:spcPct val="0"/>
            </a:spcBef>
            <a:spcAft>
              <a:spcPct val="15000"/>
            </a:spcAft>
            <a:buChar char="••"/>
          </a:pPr>
          <a:r>
            <a:rPr lang="en-US" sz="1500" kern="1200" smtClean="0"/>
            <a:t>Problem Management</a:t>
          </a:r>
          <a:endParaRPr lang="en-US" sz="1500" kern="1200"/>
        </a:p>
        <a:p>
          <a:pPr marL="114300" lvl="1" indent="-114300" algn="l" defTabSz="666750" rtl="0">
            <a:lnSpc>
              <a:spcPct val="90000"/>
            </a:lnSpc>
            <a:spcBef>
              <a:spcPct val="0"/>
            </a:spcBef>
            <a:spcAft>
              <a:spcPct val="15000"/>
            </a:spcAft>
            <a:buChar char="••"/>
          </a:pPr>
          <a:r>
            <a:rPr lang="en-US" sz="1500" kern="1200" smtClean="0"/>
            <a:t>Request Management</a:t>
          </a:r>
          <a:endParaRPr lang="en-US" sz="1500" kern="1200"/>
        </a:p>
        <a:p>
          <a:pPr marL="114300" lvl="1" indent="-114300" algn="l" defTabSz="666750" rtl="0">
            <a:lnSpc>
              <a:spcPct val="90000"/>
            </a:lnSpc>
            <a:spcBef>
              <a:spcPct val="0"/>
            </a:spcBef>
            <a:spcAft>
              <a:spcPct val="15000"/>
            </a:spcAft>
            <a:buChar char="••"/>
          </a:pPr>
          <a:r>
            <a:rPr lang="en-US" sz="1500" kern="1200" smtClean="0"/>
            <a:t>Event Management</a:t>
          </a:r>
          <a:endParaRPr lang="en-US" sz="1500" kern="1200"/>
        </a:p>
      </dsp:txBody>
      <dsp:txXfrm>
        <a:off x="0" y="278358"/>
        <a:ext cx="5181600" cy="1370250"/>
      </dsp:txXfrm>
    </dsp:sp>
    <dsp:sp modelId="{CD993289-BD77-41E6-A4AA-EAE9A221B1DC}">
      <dsp:nvSpPr>
        <dsp:cNvPr id="0" name=""/>
        <dsp:cNvSpPr/>
      </dsp:nvSpPr>
      <dsp:spPr>
        <a:xfrm>
          <a:off x="259080" y="56958"/>
          <a:ext cx="3627120" cy="44280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666750" rtl="0">
            <a:lnSpc>
              <a:spcPct val="90000"/>
            </a:lnSpc>
            <a:spcBef>
              <a:spcPct val="0"/>
            </a:spcBef>
            <a:spcAft>
              <a:spcPct val="35000"/>
            </a:spcAft>
          </a:pPr>
          <a:r>
            <a:rPr lang="en-US" sz="1500" b="1" kern="1200" smtClean="0"/>
            <a:t>Service Operations</a:t>
          </a:r>
          <a:endParaRPr lang="en-US" sz="1500" kern="1200"/>
        </a:p>
      </dsp:txBody>
      <dsp:txXfrm>
        <a:off x="280696" y="78574"/>
        <a:ext cx="3583888" cy="399568"/>
      </dsp:txXfrm>
    </dsp:sp>
    <dsp:sp modelId="{BF92077B-70AF-4E0B-A9E8-29B825F58576}">
      <dsp:nvSpPr>
        <dsp:cNvPr id="0" name=""/>
        <dsp:cNvSpPr/>
      </dsp:nvSpPr>
      <dsp:spPr>
        <a:xfrm>
          <a:off x="0" y="1951008"/>
          <a:ext cx="5181600" cy="113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02150" tIns="312420" rIns="40215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Change Management</a:t>
          </a:r>
          <a:endParaRPr lang="en-US" sz="1500" kern="1200"/>
        </a:p>
        <a:p>
          <a:pPr marL="114300" lvl="1" indent="-114300" algn="l" defTabSz="666750" rtl="0">
            <a:lnSpc>
              <a:spcPct val="90000"/>
            </a:lnSpc>
            <a:spcBef>
              <a:spcPct val="0"/>
            </a:spcBef>
            <a:spcAft>
              <a:spcPct val="15000"/>
            </a:spcAft>
            <a:buChar char="••"/>
          </a:pPr>
          <a:r>
            <a:rPr lang="en-US" sz="1500" kern="1200" smtClean="0"/>
            <a:t>Service Asset Configuration Management</a:t>
          </a:r>
          <a:endParaRPr lang="en-US" sz="1500" kern="1200"/>
        </a:p>
        <a:p>
          <a:pPr marL="114300" lvl="1" indent="-114300" algn="l" defTabSz="666750" rtl="0">
            <a:lnSpc>
              <a:spcPct val="90000"/>
            </a:lnSpc>
            <a:spcBef>
              <a:spcPct val="0"/>
            </a:spcBef>
            <a:spcAft>
              <a:spcPct val="15000"/>
            </a:spcAft>
            <a:buChar char="••"/>
          </a:pPr>
          <a:r>
            <a:rPr lang="en-US" sz="1500" kern="1200" smtClean="0"/>
            <a:t>Knowledge Management</a:t>
          </a:r>
          <a:endParaRPr lang="en-US" sz="1500" kern="1200"/>
        </a:p>
      </dsp:txBody>
      <dsp:txXfrm>
        <a:off x="0" y="1951008"/>
        <a:ext cx="5181600" cy="1134000"/>
      </dsp:txXfrm>
    </dsp:sp>
    <dsp:sp modelId="{C8821369-66AD-40FA-BB2E-B331B56A0C14}">
      <dsp:nvSpPr>
        <dsp:cNvPr id="0" name=""/>
        <dsp:cNvSpPr/>
      </dsp:nvSpPr>
      <dsp:spPr>
        <a:xfrm>
          <a:off x="259080" y="1729608"/>
          <a:ext cx="3627120" cy="44280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666750" rtl="0">
            <a:lnSpc>
              <a:spcPct val="90000"/>
            </a:lnSpc>
            <a:spcBef>
              <a:spcPct val="0"/>
            </a:spcBef>
            <a:spcAft>
              <a:spcPct val="35000"/>
            </a:spcAft>
          </a:pPr>
          <a:r>
            <a:rPr lang="en-US" sz="1500" b="1" kern="1200" smtClean="0"/>
            <a:t>Service Transition</a:t>
          </a:r>
          <a:endParaRPr lang="en-US" sz="1500" kern="1200"/>
        </a:p>
      </dsp:txBody>
      <dsp:txXfrm>
        <a:off x="280696" y="1751224"/>
        <a:ext cx="3583888" cy="399568"/>
      </dsp:txXfrm>
    </dsp:sp>
    <dsp:sp modelId="{A735BD63-2014-4A17-8E70-D4470F885C79}">
      <dsp:nvSpPr>
        <dsp:cNvPr id="0" name=""/>
        <dsp:cNvSpPr/>
      </dsp:nvSpPr>
      <dsp:spPr>
        <a:xfrm>
          <a:off x="0" y="3387408"/>
          <a:ext cx="5181600" cy="8741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02150" tIns="312420" rIns="40215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Service Level Management</a:t>
          </a:r>
          <a:endParaRPr lang="en-US" sz="1500" kern="1200"/>
        </a:p>
        <a:p>
          <a:pPr marL="114300" lvl="1" indent="-114300" algn="l" defTabSz="666750" rtl="0">
            <a:lnSpc>
              <a:spcPct val="90000"/>
            </a:lnSpc>
            <a:spcBef>
              <a:spcPct val="0"/>
            </a:spcBef>
            <a:spcAft>
              <a:spcPct val="15000"/>
            </a:spcAft>
            <a:buChar char="••"/>
          </a:pPr>
          <a:r>
            <a:rPr lang="en-US" sz="1500" kern="1200" smtClean="0"/>
            <a:t>Availability Management</a:t>
          </a:r>
          <a:endParaRPr lang="en-US" sz="1500" kern="1200"/>
        </a:p>
      </dsp:txBody>
      <dsp:txXfrm>
        <a:off x="0" y="3387408"/>
        <a:ext cx="5181600" cy="874125"/>
      </dsp:txXfrm>
    </dsp:sp>
    <dsp:sp modelId="{25C88D65-2156-4AC8-B8BB-9F7350025C74}">
      <dsp:nvSpPr>
        <dsp:cNvPr id="0" name=""/>
        <dsp:cNvSpPr/>
      </dsp:nvSpPr>
      <dsp:spPr>
        <a:xfrm>
          <a:off x="259080" y="3166009"/>
          <a:ext cx="3627120" cy="44280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666750" rtl="0">
            <a:lnSpc>
              <a:spcPct val="90000"/>
            </a:lnSpc>
            <a:spcBef>
              <a:spcPct val="0"/>
            </a:spcBef>
            <a:spcAft>
              <a:spcPct val="35000"/>
            </a:spcAft>
          </a:pPr>
          <a:r>
            <a:rPr lang="en-US" sz="1500" b="1" kern="1200" smtClean="0"/>
            <a:t>Service Design</a:t>
          </a:r>
          <a:endParaRPr lang="en-US" sz="1500" kern="1200"/>
        </a:p>
      </dsp:txBody>
      <dsp:txXfrm>
        <a:off x="280696" y="3187625"/>
        <a:ext cx="35838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FD78-4BE6-4A99-A55C-4DB591376FE5}">
      <dsp:nvSpPr>
        <dsp:cNvPr id="0" name=""/>
        <dsp:cNvSpPr/>
      </dsp:nvSpPr>
      <dsp:spPr>
        <a:xfrm>
          <a:off x="0" y="264578"/>
          <a:ext cx="5181600" cy="11875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smtClean="0"/>
            <a:t>Incident Management</a:t>
          </a:r>
          <a:endParaRPr lang="en-US" sz="1300" kern="1200"/>
        </a:p>
        <a:p>
          <a:pPr marL="114300" lvl="1" indent="-114300" algn="l" defTabSz="577850" rtl="0">
            <a:lnSpc>
              <a:spcPct val="90000"/>
            </a:lnSpc>
            <a:spcBef>
              <a:spcPct val="0"/>
            </a:spcBef>
            <a:spcAft>
              <a:spcPct val="15000"/>
            </a:spcAft>
            <a:buChar char="••"/>
          </a:pPr>
          <a:r>
            <a:rPr lang="en-US" sz="1300" kern="1200" dirty="0" smtClean="0"/>
            <a:t>Problem Management</a:t>
          </a:r>
          <a:endParaRPr lang="en-US" sz="1300" kern="1200" dirty="0"/>
        </a:p>
        <a:p>
          <a:pPr marL="114300" lvl="1" indent="-114300" algn="l" defTabSz="577850" rtl="0">
            <a:lnSpc>
              <a:spcPct val="90000"/>
            </a:lnSpc>
            <a:spcBef>
              <a:spcPct val="0"/>
            </a:spcBef>
            <a:spcAft>
              <a:spcPct val="15000"/>
            </a:spcAft>
            <a:buChar char="••"/>
          </a:pPr>
          <a:r>
            <a:rPr lang="en-US" sz="1300" kern="1200" smtClean="0"/>
            <a:t>Request Management</a:t>
          </a:r>
          <a:endParaRPr lang="en-US" sz="1300" kern="1200"/>
        </a:p>
        <a:p>
          <a:pPr marL="114300" lvl="1" indent="-114300" algn="l" defTabSz="577850" rtl="0">
            <a:lnSpc>
              <a:spcPct val="90000"/>
            </a:lnSpc>
            <a:spcBef>
              <a:spcPct val="0"/>
            </a:spcBef>
            <a:spcAft>
              <a:spcPct val="15000"/>
            </a:spcAft>
            <a:buChar char="••"/>
          </a:pPr>
          <a:r>
            <a:rPr lang="en-US" sz="1300" kern="1200" smtClean="0"/>
            <a:t>Event Management</a:t>
          </a:r>
          <a:endParaRPr lang="en-US" sz="1300" kern="1200"/>
        </a:p>
      </dsp:txBody>
      <dsp:txXfrm>
        <a:off x="0" y="264578"/>
        <a:ext cx="5181600" cy="1187550"/>
      </dsp:txXfrm>
    </dsp:sp>
    <dsp:sp modelId="{CD993289-BD77-41E6-A4AA-EAE9A221B1DC}">
      <dsp:nvSpPr>
        <dsp:cNvPr id="0" name=""/>
        <dsp:cNvSpPr/>
      </dsp:nvSpPr>
      <dsp:spPr>
        <a:xfrm>
          <a:off x="259080" y="72698"/>
          <a:ext cx="362712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577850" rtl="0">
            <a:lnSpc>
              <a:spcPct val="90000"/>
            </a:lnSpc>
            <a:spcBef>
              <a:spcPct val="0"/>
            </a:spcBef>
            <a:spcAft>
              <a:spcPct val="35000"/>
            </a:spcAft>
          </a:pPr>
          <a:r>
            <a:rPr lang="en-US" sz="1300" b="1" kern="1200" smtClean="0"/>
            <a:t>Service Operations</a:t>
          </a:r>
          <a:endParaRPr lang="en-US" sz="1300" kern="1200"/>
        </a:p>
      </dsp:txBody>
      <dsp:txXfrm>
        <a:off x="277814" y="91432"/>
        <a:ext cx="3589652" cy="346292"/>
      </dsp:txXfrm>
    </dsp:sp>
    <dsp:sp modelId="{BF92077B-70AF-4E0B-A9E8-29B825F58576}">
      <dsp:nvSpPr>
        <dsp:cNvPr id="0" name=""/>
        <dsp:cNvSpPr/>
      </dsp:nvSpPr>
      <dsp:spPr>
        <a:xfrm>
          <a:off x="0" y="1714209"/>
          <a:ext cx="5181600" cy="98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smtClean="0"/>
            <a:t>Change Management</a:t>
          </a:r>
          <a:endParaRPr lang="en-US" sz="1300" kern="1200"/>
        </a:p>
        <a:p>
          <a:pPr marL="114300" lvl="1" indent="-114300" algn="l" defTabSz="577850" rtl="0">
            <a:lnSpc>
              <a:spcPct val="90000"/>
            </a:lnSpc>
            <a:spcBef>
              <a:spcPct val="0"/>
            </a:spcBef>
            <a:spcAft>
              <a:spcPct val="15000"/>
            </a:spcAft>
            <a:buChar char="••"/>
          </a:pPr>
          <a:r>
            <a:rPr lang="en-US" sz="1300" kern="1200" smtClean="0"/>
            <a:t>Service Asset Configuration Management</a:t>
          </a:r>
          <a:endParaRPr lang="en-US" sz="1300" kern="1200"/>
        </a:p>
        <a:p>
          <a:pPr marL="114300" lvl="1" indent="-114300" algn="l" defTabSz="577850" rtl="0">
            <a:lnSpc>
              <a:spcPct val="90000"/>
            </a:lnSpc>
            <a:spcBef>
              <a:spcPct val="0"/>
            </a:spcBef>
            <a:spcAft>
              <a:spcPct val="15000"/>
            </a:spcAft>
            <a:buChar char="••"/>
          </a:pPr>
          <a:r>
            <a:rPr lang="en-US" sz="1300" kern="1200" smtClean="0"/>
            <a:t>Knowledge Management</a:t>
          </a:r>
          <a:endParaRPr lang="en-US" sz="1300" kern="1200"/>
        </a:p>
      </dsp:txBody>
      <dsp:txXfrm>
        <a:off x="0" y="1714209"/>
        <a:ext cx="5181600" cy="982800"/>
      </dsp:txXfrm>
    </dsp:sp>
    <dsp:sp modelId="{C8821369-66AD-40FA-BB2E-B331B56A0C14}">
      <dsp:nvSpPr>
        <dsp:cNvPr id="0" name=""/>
        <dsp:cNvSpPr/>
      </dsp:nvSpPr>
      <dsp:spPr>
        <a:xfrm>
          <a:off x="259080" y="1522328"/>
          <a:ext cx="362712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577850" rtl="0">
            <a:lnSpc>
              <a:spcPct val="90000"/>
            </a:lnSpc>
            <a:spcBef>
              <a:spcPct val="0"/>
            </a:spcBef>
            <a:spcAft>
              <a:spcPct val="35000"/>
            </a:spcAft>
          </a:pPr>
          <a:r>
            <a:rPr lang="en-US" sz="1300" b="1" kern="1200" smtClean="0"/>
            <a:t>Service Transition</a:t>
          </a:r>
          <a:endParaRPr lang="en-US" sz="1300" kern="1200"/>
        </a:p>
      </dsp:txBody>
      <dsp:txXfrm>
        <a:off x="277814" y="1541062"/>
        <a:ext cx="3589652" cy="346292"/>
      </dsp:txXfrm>
    </dsp:sp>
    <dsp:sp modelId="{A735BD63-2014-4A17-8E70-D4470F885C79}">
      <dsp:nvSpPr>
        <dsp:cNvPr id="0" name=""/>
        <dsp:cNvSpPr/>
      </dsp:nvSpPr>
      <dsp:spPr>
        <a:xfrm>
          <a:off x="0" y="2959089"/>
          <a:ext cx="5181600" cy="7575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Service Level Management</a:t>
          </a:r>
          <a:endParaRPr lang="en-US" sz="1300" kern="1200" dirty="0"/>
        </a:p>
        <a:p>
          <a:pPr marL="114300" lvl="1" indent="-114300" algn="l" defTabSz="577850" rtl="0">
            <a:lnSpc>
              <a:spcPct val="90000"/>
            </a:lnSpc>
            <a:spcBef>
              <a:spcPct val="0"/>
            </a:spcBef>
            <a:spcAft>
              <a:spcPct val="15000"/>
            </a:spcAft>
            <a:buChar char="••"/>
          </a:pPr>
          <a:r>
            <a:rPr lang="en-US" sz="1300" kern="1200" smtClean="0"/>
            <a:t>Availability Management</a:t>
          </a:r>
          <a:endParaRPr lang="en-US" sz="1300" kern="1200"/>
        </a:p>
      </dsp:txBody>
      <dsp:txXfrm>
        <a:off x="0" y="2959089"/>
        <a:ext cx="5181600" cy="757575"/>
      </dsp:txXfrm>
    </dsp:sp>
    <dsp:sp modelId="{25C88D65-2156-4AC8-B8BB-9F7350025C74}">
      <dsp:nvSpPr>
        <dsp:cNvPr id="0" name=""/>
        <dsp:cNvSpPr/>
      </dsp:nvSpPr>
      <dsp:spPr>
        <a:xfrm>
          <a:off x="259080" y="2767209"/>
          <a:ext cx="362712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577850" rtl="0">
            <a:lnSpc>
              <a:spcPct val="90000"/>
            </a:lnSpc>
            <a:spcBef>
              <a:spcPct val="0"/>
            </a:spcBef>
            <a:spcAft>
              <a:spcPct val="35000"/>
            </a:spcAft>
          </a:pPr>
          <a:r>
            <a:rPr lang="en-US" sz="1300" b="1" kern="1200" smtClean="0"/>
            <a:t>Service Design</a:t>
          </a:r>
          <a:endParaRPr lang="en-US" sz="1300" kern="1200"/>
        </a:p>
      </dsp:txBody>
      <dsp:txXfrm>
        <a:off x="277814" y="2785943"/>
        <a:ext cx="358965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B5DE8-F459-4EB0-9D4B-12DABA225F5D}">
      <dsp:nvSpPr>
        <dsp:cNvPr id="0" name=""/>
        <dsp:cNvSpPr/>
      </dsp:nvSpPr>
      <dsp:spPr>
        <a:xfrm rot="16200000">
          <a:off x="-515525" y="517576"/>
          <a:ext cx="3048000" cy="2012846"/>
        </a:xfrm>
        <a:prstGeom prst="flowChartManualOperati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253"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Simple implementation </a:t>
          </a:r>
          <a:r>
            <a:rPr lang="en-US" sz="1800" kern="1200" dirty="0" smtClean="0">
              <a:solidFill>
                <a:schemeClr val="bg1"/>
              </a:solidFill>
            </a:rPr>
            <a:t>shortens your time to value</a:t>
          </a:r>
          <a:endParaRPr lang="en-US" sz="1800" kern="1200" dirty="0">
            <a:solidFill>
              <a:schemeClr val="bg1"/>
            </a:solidFill>
          </a:endParaRPr>
        </a:p>
      </dsp:txBody>
      <dsp:txXfrm rot="5400000">
        <a:off x="2052" y="609599"/>
        <a:ext cx="2012846" cy="1828800"/>
      </dsp:txXfrm>
    </dsp:sp>
    <dsp:sp modelId="{FDB20882-EB81-4990-A5F5-E69F3E4DF8F6}">
      <dsp:nvSpPr>
        <dsp:cNvPr id="0" name=""/>
        <dsp:cNvSpPr/>
      </dsp:nvSpPr>
      <dsp:spPr>
        <a:xfrm rot="16200000">
          <a:off x="1648283" y="517576"/>
          <a:ext cx="3048000" cy="2012846"/>
        </a:xfrm>
        <a:prstGeom prst="flowChartManualOperati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253"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Adaptable workﬂow </a:t>
          </a:r>
          <a:r>
            <a:rPr lang="en-US" sz="1800" kern="1200" dirty="0" smtClean="0">
              <a:solidFill>
                <a:schemeClr val="bg1"/>
              </a:solidFill>
            </a:rPr>
            <a:t>allows you to meet your speciﬁc business needs without custom code</a:t>
          </a:r>
          <a:endParaRPr lang="en-US" sz="1800" kern="1200" dirty="0">
            <a:solidFill>
              <a:schemeClr val="bg1"/>
            </a:solidFill>
          </a:endParaRPr>
        </a:p>
      </dsp:txBody>
      <dsp:txXfrm rot="5400000">
        <a:off x="2165860" y="609599"/>
        <a:ext cx="2012846" cy="1828800"/>
      </dsp:txXfrm>
    </dsp:sp>
    <dsp:sp modelId="{63D2111C-2578-45B8-9087-FB85AFBADE60}">
      <dsp:nvSpPr>
        <dsp:cNvPr id="0" name=""/>
        <dsp:cNvSpPr/>
      </dsp:nvSpPr>
      <dsp:spPr>
        <a:xfrm rot="16200000">
          <a:off x="3812093" y="517576"/>
          <a:ext cx="3048000" cy="2012846"/>
        </a:xfrm>
        <a:prstGeom prst="flowChartManualOperation">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253"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Seamless upgrades </a:t>
          </a:r>
          <a:r>
            <a:rPr lang="en-US" sz="1800" kern="1200" dirty="0" smtClean="0">
              <a:solidFill>
                <a:schemeClr val="bg1"/>
              </a:solidFill>
            </a:rPr>
            <a:t>- get the latest improvements without ripping apart your implementation </a:t>
          </a:r>
          <a:endParaRPr lang="en-US" sz="1800" kern="1200" dirty="0">
            <a:solidFill>
              <a:schemeClr val="bg1"/>
            </a:solidFill>
          </a:endParaRPr>
        </a:p>
      </dsp:txBody>
      <dsp:txXfrm rot="5400000">
        <a:off x="4329670" y="609599"/>
        <a:ext cx="2012846" cy="1828800"/>
      </dsp:txXfrm>
    </dsp:sp>
    <dsp:sp modelId="{1D7D1E05-89DA-4D50-8A54-06B1A44BF285}">
      <dsp:nvSpPr>
        <dsp:cNvPr id="0" name=""/>
        <dsp:cNvSpPr/>
      </dsp:nvSpPr>
      <dsp:spPr>
        <a:xfrm rot="16200000">
          <a:off x="5975902" y="517576"/>
          <a:ext cx="3048000" cy="2012846"/>
        </a:xfrm>
        <a:prstGeom prst="flowChartManualOperati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253"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Real world proven </a:t>
          </a:r>
          <a:r>
            <a:rPr lang="en-US" sz="1800" b="0" kern="1200" dirty="0" smtClean="0">
              <a:solidFill>
                <a:schemeClr val="bg1"/>
              </a:solidFill>
            </a:rPr>
            <a:t>ITIL and years of best practices built in</a:t>
          </a:r>
          <a:endParaRPr lang="en-US" sz="1800" kern="1200" dirty="0">
            <a:solidFill>
              <a:schemeClr val="bg1"/>
            </a:solidFill>
          </a:endParaRPr>
        </a:p>
      </dsp:txBody>
      <dsp:txXfrm rot="5400000">
        <a:off x="6493479" y="609599"/>
        <a:ext cx="2012846" cy="1828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84139-C616-493E-8EAD-C2593D38DDED}">
      <dsp:nvSpPr>
        <dsp:cNvPr id="0" name=""/>
        <dsp:cNvSpPr/>
      </dsp:nvSpPr>
      <dsp:spPr>
        <a:xfrm>
          <a:off x="3917" y="290435"/>
          <a:ext cx="3425986" cy="342598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88543" tIns="17780" rIns="188543" bIns="17780" numCol="1" spcCol="1270" anchor="ctr" anchorCtr="1">
          <a:noAutofit/>
        </a:bodyPr>
        <a:lstStyle/>
        <a:p>
          <a:pPr lvl="0" algn="l" defTabSz="622300" rtl="0">
            <a:lnSpc>
              <a:spcPct val="90000"/>
            </a:lnSpc>
            <a:spcBef>
              <a:spcPct val="0"/>
            </a:spcBef>
            <a:spcAft>
              <a:spcPct val="35000"/>
            </a:spcAft>
          </a:pPr>
          <a:r>
            <a:rPr lang="en-US" sz="1400" b="1" kern="1200" dirty="0" smtClean="0">
              <a:latin typeface="Museo Sans 300" pitchFamily="50" charset="0"/>
            </a:rPr>
            <a:t>Configure don’t code</a:t>
          </a:r>
          <a:endParaRPr lang="en-US" sz="1400" b="1" kern="1200" dirty="0">
            <a:latin typeface="Museo Sans 300" pitchFamily="50" charset="0"/>
          </a:endParaRPr>
        </a:p>
        <a:p>
          <a:pPr marL="57150" lvl="1" indent="-57150" algn="l" defTabSz="488950" rtl="0">
            <a:lnSpc>
              <a:spcPct val="90000"/>
            </a:lnSpc>
            <a:spcBef>
              <a:spcPct val="0"/>
            </a:spcBef>
            <a:spcAft>
              <a:spcPct val="15000"/>
            </a:spcAft>
            <a:buChar char="••"/>
          </a:pPr>
          <a:r>
            <a:rPr lang="en-US" sz="1100" kern="1200" dirty="0" smtClean="0">
              <a:latin typeface="Museo Sans 300" pitchFamily="50" charset="0"/>
            </a:rPr>
            <a:t>Workflow is 100% configurable</a:t>
          </a:r>
          <a:endParaRPr lang="en-US" sz="1100" kern="1200" dirty="0">
            <a:latin typeface="Museo Sans 300" pitchFamily="50" charset="0"/>
          </a:endParaRPr>
        </a:p>
        <a:p>
          <a:pPr marL="57150" lvl="1" indent="-57150" algn="l" defTabSz="488950" rtl="0">
            <a:lnSpc>
              <a:spcPct val="90000"/>
            </a:lnSpc>
            <a:spcBef>
              <a:spcPct val="0"/>
            </a:spcBef>
            <a:spcAft>
              <a:spcPct val="15000"/>
            </a:spcAft>
            <a:buChar char="••"/>
          </a:pPr>
          <a:r>
            <a:rPr lang="en-US" sz="1100" kern="1200" smtClean="0">
              <a:latin typeface="Museo Sans 300" pitchFamily="50" charset="0"/>
            </a:rPr>
            <a:t>No programming skills required</a:t>
          </a:r>
          <a:endParaRPr lang="en-US" sz="1100" kern="1200">
            <a:latin typeface="Museo Sans 300" pitchFamily="50" charset="0"/>
          </a:endParaRPr>
        </a:p>
        <a:p>
          <a:pPr marL="57150" lvl="1" indent="-57150" algn="l" defTabSz="488950" rtl="0">
            <a:lnSpc>
              <a:spcPct val="90000"/>
            </a:lnSpc>
            <a:spcBef>
              <a:spcPct val="0"/>
            </a:spcBef>
            <a:spcAft>
              <a:spcPct val="15000"/>
            </a:spcAft>
            <a:buChar char="••"/>
          </a:pPr>
          <a:r>
            <a:rPr lang="en-US" sz="1100" kern="1200" smtClean="0">
              <a:latin typeface="Museo Sans 300" pitchFamily="50" charset="0"/>
            </a:rPr>
            <a:t>Configuration not lost in upgrades</a:t>
          </a:r>
          <a:endParaRPr lang="en-US" sz="1100" kern="1200">
            <a:latin typeface="Museo Sans 300" pitchFamily="50" charset="0"/>
          </a:endParaRPr>
        </a:p>
      </dsp:txBody>
      <dsp:txXfrm>
        <a:off x="505641" y="792159"/>
        <a:ext cx="2422538" cy="2422538"/>
      </dsp:txXfrm>
    </dsp:sp>
    <dsp:sp modelId="{AAB273F9-9CC7-4D84-A6C7-66C8985AA834}">
      <dsp:nvSpPr>
        <dsp:cNvPr id="0" name=""/>
        <dsp:cNvSpPr/>
      </dsp:nvSpPr>
      <dsp:spPr>
        <a:xfrm>
          <a:off x="2744706" y="290435"/>
          <a:ext cx="3425986" cy="3425986"/>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88543" tIns="17780" rIns="188543" bIns="17780" numCol="1" spcCol="1270" anchor="ctr" anchorCtr="1">
          <a:noAutofit/>
        </a:bodyPr>
        <a:lstStyle/>
        <a:p>
          <a:pPr lvl="0" algn="l" defTabSz="622300" rtl="0">
            <a:lnSpc>
              <a:spcPct val="90000"/>
            </a:lnSpc>
            <a:spcBef>
              <a:spcPct val="0"/>
            </a:spcBef>
            <a:spcAft>
              <a:spcPct val="35000"/>
            </a:spcAft>
          </a:pPr>
          <a:r>
            <a:rPr lang="en-US" sz="1400" b="1" kern="1200" dirty="0" smtClean="0">
              <a:latin typeface="Museo Sans 300" pitchFamily="50" charset="0"/>
            </a:rPr>
            <a:t>Low cost of ownership</a:t>
          </a:r>
          <a:endParaRPr lang="en-US" sz="1400" b="1" kern="1200" dirty="0">
            <a:latin typeface="Museo Sans 300" pitchFamily="50" charset="0"/>
          </a:endParaRPr>
        </a:p>
        <a:p>
          <a:pPr marL="57150" lvl="1" indent="-57150" algn="l" defTabSz="488950" rtl="0">
            <a:lnSpc>
              <a:spcPct val="90000"/>
            </a:lnSpc>
            <a:spcBef>
              <a:spcPct val="0"/>
            </a:spcBef>
            <a:spcAft>
              <a:spcPct val="15000"/>
            </a:spcAft>
            <a:buChar char="••"/>
          </a:pPr>
          <a:r>
            <a:rPr lang="en-US" sz="1100" kern="1200" dirty="0" smtClean="0">
              <a:latin typeface="Museo Sans 300" pitchFamily="50" charset="0"/>
            </a:rPr>
            <a:t>Transparent upgrades</a:t>
          </a:r>
          <a:endParaRPr lang="en-US" sz="1100" kern="1200" dirty="0">
            <a:latin typeface="Museo Sans 300" pitchFamily="50" charset="0"/>
          </a:endParaRPr>
        </a:p>
        <a:p>
          <a:pPr marL="57150" lvl="1" indent="-57150" algn="l" defTabSz="488950" rtl="0">
            <a:lnSpc>
              <a:spcPct val="90000"/>
            </a:lnSpc>
            <a:spcBef>
              <a:spcPct val="0"/>
            </a:spcBef>
            <a:spcAft>
              <a:spcPct val="15000"/>
            </a:spcAft>
            <a:buChar char="••"/>
          </a:pPr>
          <a:r>
            <a:rPr lang="en-US" sz="1100" kern="1200" smtClean="0">
              <a:latin typeface="Museo Sans 300" pitchFamily="50" charset="0"/>
            </a:rPr>
            <a:t>Cost Savings</a:t>
          </a:r>
          <a:endParaRPr lang="en-US" sz="1100" kern="1200">
            <a:latin typeface="Museo Sans 300" pitchFamily="50" charset="0"/>
          </a:endParaRPr>
        </a:p>
        <a:p>
          <a:pPr marL="114300" lvl="2" indent="-57150" algn="l" defTabSz="488950" rtl="0">
            <a:lnSpc>
              <a:spcPct val="90000"/>
            </a:lnSpc>
            <a:spcBef>
              <a:spcPct val="0"/>
            </a:spcBef>
            <a:spcAft>
              <a:spcPct val="15000"/>
            </a:spcAft>
            <a:buChar char="••"/>
          </a:pPr>
          <a:r>
            <a:rPr lang="en-US" sz="1100" kern="1200" smtClean="0">
              <a:latin typeface="Museo Sans 300" pitchFamily="50" charset="0"/>
            </a:rPr>
            <a:t>Automated free upgrades</a:t>
          </a:r>
          <a:endParaRPr lang="en-US" sz="1100" kern="1200">
            <a:latin typeface="Museo Sans 300" pitchFamily="50" charset="0"/>
          </a:endParaRPr>
        </a:p>
        <a:p>
          <a:pPr marL="114300" lvl="2" indent="-57150" algn="l" defTabSz="488950" rtl="0">
            <a:lnSpc>
              <a:spcPct val="90000"/>
            </a:lnSpc>
            <a:spcBef>
              <a:spcPct val="0"/>
            </a:spcBef>
            <a:spcAft>
              <a:spcPct val="15000"/>
            </a:spcAft>
            <a:buChar char="••"/>
          </a:pPr>
          <a:r>
            <a:rPr lang="en-US" sz="1100" kern="1200" smtClean="0">
              <a:latin typeface="Museo Sans 300" pitchFamily="50" charset="0"/>
            </a:rPr>
            <a:t>No infrastructure required</a:t>
          </a:r>
          <a:endParaRPr lang="en-US" sz="1100" kern="1200">
            <a:latin typeface="Museo Sans 300" pitchFamily="50" charset="0"/>
          </a:endParaRPr>
        </a:p>
        <a:p>
          <a:pPr marL="114300" lvl="2" indent="-57150" algn="l" defTabSz="488950" rtl="0">
            <a:lnSpc>
              <a:spcPct val="90000"/>
            </a:lnSpc>
            <a:spcBef>
              <a:spcPct val="0"/>
            </a:spcBef>
            <a:spcAft>
              <a:spcPct val="15000"/>
            </a:spcAft>
            <a:buChar char="••"/>
          </a:pPr>
          <a:r>
            <a:rPr lang="en-US" sz="1100" kern="1200" smtClean="0">
              <a:latin typeface="Museo Sans 300" pitchFamily="50" charset="0"/>
            </a:rPr>
            <a:t>All modules in one</a:t>
          </a:r>
          <a:endParaRPr lang="en-US" sz="1100" kern="1200">
            <a:latin typeface="Museo Sans 300" pitchFamily="50" charset="0"/>
          </a:endParaRPr>
        </a:p>
      </dsp:txBody>
      <dsp:txXfrm>
        <a:off x="3246430" y="792159"/>
        <a:ext cx="2422538" cy="2422538"/>
      </dsp:txXfrm>
    </dsp:sp>
    <dsp:sp modelId="{03C393F6-7DF8-44E6-9901-59D3CE3CF886}">
      <dsp:nvSpPr>
        <dsp:cNvPr id="0" name=""/>
        <dsp:cNvSpPr/>
      </dsp:nvSpPr>
      <dsp:spPr>
        <a:xfrm>
          <a:off x="5485495" y="290435"/>
          <a:ext cx="3425986" cy="3425986"/>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88543" tIns="17780" rIns="188543" bIns="17780" numCol="1" spcCol="1270" anchor="ctr" anchorCtr="1">
          <a:noAutofit/>
        </a:bodyPr>
        <a:lstStyle/>
        <a:p>
          <a:pPr lvl="0" algn="l" defTabSz="622300" rtl="0">
            <a:lnSpc>
              <a:spcPct val="90000"/>
            </a:lnSpc>
            <a:spcBef>
              <a:spcPct val="0"/>
            </a:spcBef>
            <a:spcAft>
              <a:spcPct val="35000"/>
            </a:spcAft>
          </a:pPr>
          <a:r>
            <a:rPr lang="en-US" sz="1400" b="1" kern="1200" dirty="0" smtClean="0">
              <a:latin typeface="Museo Sans 300" pitchFamily="50" charset="0"/>
            </a:rPr>
            <a:t>Simple Pricing Model</a:t>
          </a:r>
          <a:endParaRPr lang="en-US" sz="1400" b="1" kern="1200" dirty="0">
            <a:latin typeface="Museo Sans 300" pitchFamily="50" charset="0"/>
          </a:endParaRPr>
        </a:p>
        <a:p>
          <a:pPr marL="57150" lvl="1" indent="-57150" algn="l" defTabSz="488950" rtl="0">
            <a:lnSpc>
              <a:spcPct val="90000"/>
            </a:lnSpc>
            <a:spcBef>
              <a:spcPct val="0"/>
            </a:spcBef>
            <a:spcAft>
              <a:spcPct val="15000"/>
            </a:spcAft>
            <a:buChar char="••"/>
          </a:pPr>
          <a:r>
            <a:rPr lang="en-US" sz="1100" kern="1200" dirty="0" smtClean="0">
              <a:latin typeface="Museo Sans 300" pitchFamily="50" charset="0"/>
            </a:rPr>
            <a:t>Pay per user</a:t>
          </a:r>
          <a:endParaRPr lang="en-US" sz="1100" kern="1200" dirty="0">
            <a:latin typeface="Museo Sans 300" pitchFamily="50" charset="0"/>
          </a:endParaRPr>
        </a:p>
        <a:p>
          <a:pPr marL="57150" lvl="1" indent="-57150" algn="l" defTabSz="488950" rtl="0">
            <a:lnSpc>
              <a:spcPct val="90000"/>
            </a:lnSpc>
            <a:spcBef>
              <a:spcPct val="0"/>
            </a:spcBef>
            <a:spcAft>
              <a:spcPct val="15000"/>
            </a:spcAft>
            <a:buChar char="••"/>
          </a:pPr>
          <a:r>
            <a:rPr lang="en-US" sz="1100" kern="1200" smtClean="0">
              <a:latin typeface="Museo Sans 300" pitchFamily="50" charset="0"/>
            </a:rPr>
            <a:t>Fixed or floating licenses</a:t>
          </a:r>
          <a:endParaRPr lang="en-US" sz="1100" kern="1200">
            <a:latin typeface="Museo Sans 300" pitchFamily="50" charset="0"/>
          </a:endParaRPr>
        </a:p>
        <a:p>
          <a:pPr marL="57150" lvl="1" indent="-57150" algn="l" defTabSz="488950" rtl="0">
            <a:lnSpc>
              <a:spcPct val="90000"/>
            </a:lnSpc>
            <a:spcBef>
              <a:spcPct val="0"/>
            </a:spcBef>
            <a:spcAft>
              <a:spcPct val="15000"/>
            </a:spcAft>
            <a:buChar char="••"/>
          </a:pPr>
          <a:r>
            <a:rPr lang="en-US" sz="1100" kern="1200" dirty="0" smtClean="0">
              <a:latin typeface="Museo Sans 300" pitchFamily="50" charset="0"/>
            </a:rPr>
            <a:t>Free end user access</a:t>
          </a:r>
          <a:endParaRPr lang="en-US" sz="1100" kern="1200" dirty="0">
            <a:latin typeface="Museo Sans 300" pitchFamily="50" charset="0"/>
          </a:endParaRPr>
        </a:p>
      </dsp:txBody>
      <dsp:txXfrm>
        <a:off x="5987219" y="792159"/>
        <a:ext cx="2422538" cy="242253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09498A-E992-4AC2-A337-FFDF91753E85}" type="datetimeFigureOut">
              <a:rPr lang="en-US" smtClean="0"/>
              <a:pPr/>
              <a:t>9/3/2012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0D7FCB-BD38-4BE5-99B0-A1F1B3226458}" type="slidenum">
              <a:rPr lang="en-US" smtClean="0"/>
              <a:pPr/>
              <a:t>‹#›</a:t>
            </a:fld>
            <a:endParaRPr lang="en-US"/>
          </a:p>
        </p:txBody>
      </p:sp>
    </p:spTree>
    <p:extLst>
      <p:ext uri="{BB962C8B-B14F-4D97-AF65-F5344CB8AC3E}">
        <p14:creationId xmlns:p14="http://schemas.microsoft.com/office/powerpoint/2010/main" val="1691869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A46F7-0E66-4A28-A3DE-688414585C23}" type="datetimeFigureOut">
              <a:rPr lang="en-US" smtClean="0"/>
              <a:pPr/>
              <a:t>9/3/2012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A60A7-2A26-4653-AF22-EE419B4F5CC3}" type="slidenum">
              <a:rPr lang="en-US" smtClean="0"/>
              <a:pPr/>
              <a:t>‹#›</a:t>
            </a:fld>
            <a:endParaRPr lang="en-US"/>
          </a:p>
        </p:txBody>
      </p:sp>
    </p:spTree>
    <p:extLst>
      <p:ext uri="{BB962C8B-B14F-4D97-AF65-F5344CB8AC3E}">
        <p14:creationId xmlns:p14="http://schemas.microsoft.com/office/powerpoint/2010/main" val="365032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I’m going to pause here and </a:t>
            </a:r>
            <a:r>
              <a:rPr lang="en-US" baseline="0" dirty="0" smtClean="0"/>
              <a:t>tell you a little bit about Nimsoft.</a:t>
            </a:r>
          </a:p>
          <a:p>
            <a:endParaRPr lang="en-US" baseline="0" dirty="0" smtClean="0"/>
          </a:p>
          <a:p>
            <a:r>
              <a:rPr lang="en-US" baseline="0" dirty="0" smtClean="0"/>
              <a:t>We’ve been helping our customers manage internal and cloud-based infrastructure for over 10 years. The flexibility of our solution makes it easy to implement in pretty much any kind of environment. This flexibility also allows us to innovate quickly to help our customers manage, and embrace new technology safely.</a:t>
            </a:r>
          </a:p>
          <a:p>
            <a:endParaRPr lang="en-US" baseline="0" dirty="0" smtClean="0"/>
          </a:p>
          <a:p>
            <a:r>
              <a:rPr lang="en-US" b="1" baseline="0" dirty="0" smtClean="0"/>
              <a:t>&lt;click&gt;</a:t>
            </a:r>
          </a:p>
          <a:p>
            <a:endParaRPr lang="en-US" baseline="0" dirty="0" smtClean="0"/>
          </a:p>
          <a:p>
            <a:r>
              <a:rPr lang="en-US" b="1" baseline="0" dirty="0" smtClean="0"/>
              <a:t>Here you can see here a few examples of that… we were the first to provide:</a:t>
            </a:r>
          </a:p>
          <a:p>
            <a:pPr>
              <a:buFont typeface="Arial" pitchFamily="34" charset="0"/>
              <a:buChar char="•"/>
            </a:pPr>
            <a:r>
              <a:rPr lang="en-US" baseline="0" dirty="0" smtClean="0"/>
              <a:t>Vblock and power monitoring</a:t>
            </a:r>
          </a:p>
          <a:p>
            <a:pPr>
              <a:buFont typeface="Arial" pitchFamily="34" charset="0"/>
              <a:buChar char="•"/>
            </a:pPr>
            <a:r>
              <a:rPr lang="en-US" baseline="0" dirty="0" smtClean="0"/>
              <a:t>Usage Metering and billing – very helpful when trying to chargeback power or compute time in private clouds or multi-tenant scenarios</a:t>
            </a:r>
          </a:p>
          <a:p>
            <a:pPr>
              <a:buFont typeface="Arial" pitchFamily="34" charset="0"/>
              <a:buChar char="•"/>
            </a:pPr>
            <a:r>
              <a:rPr lang="en-US" baseline="0" dirty="0" smtClean="0"/>
              <a:t>And all of this is available to our customers as either an on-premises or SaaS  based solution.</a:t>
            </a:r>
          </a:p>
          <a:p>
            <a:endParaRPr lang="en-US" baseline="0" dirty="0" smtClean="0"/>
          </a:p>
          <a:p>
            <a:r>
              <a:rPr lang="en-US" baseline="0" dirty="0" smtClean="0"/>
              <a:t>Now, about a year ago, CA saw this momentum and decided to invest in our future – by acquiring us, and letting us run as a completely separate entity within CA. This investment has helped us ramp our engineering efforts.  It has also allowed us to expand operations and provide local service to our customers all over the world.</a:t>
            </a:r>
          </a:p>
        </p:txBody>
      </p:sp>
      <p:sp>
        <p:nvSpPr>
          <p:cNvPr id="4" name="Slide Number Placeholder 3"/>
          <p:cNvSpPr>
            <a:spLocks noGrp="1"/>
          </p:cNvSpPr>
          <p:nvPr>
            <p:ph type="sldNum" sz="quarter" idx="10"/>
          </p:nvPr>
        </p:nvSpPr>
        <p:spPr/>
        <p:txBody>
          <a:bodyPr/>
          <a:lstStyle/>
          <a:p>
            <a:fld id="{F24A60A7-2A26-4653-AF22-EE419B4F5CC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 probes</a:t>
            </a:r>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18</a:t>
            </a:fld>
            <a:endParaRPr lang="en-US"/>
          </a:p>
        </p:txBody>
      </p:sp>
    </p:spTree>
    <p:extLst>
      <p:ext uri="{BB962C8B-B14F-4D97-AF65-F5344CB8AC3E}">
        <p14:creationId xmlns:p14="http://schemas.microsoft.com/office/powerpoint/2010/main" val="120822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0938E0F2-131B-4148-8616-24DDBA97C89C}" type="slidenum">
              <a:rPr lang="en-US" smtClean="0"/>
              <a:pPr/>
              <a:t>19</a:t>
            </a:fld>
            <a:endParaRPr lang="en-US"/>
          </a:p>
        </p:txBody>
      </p:sp>
    </p:spTree>
    <p:extLst>
      <p:ext uri="{BB962C8B-B14F-4D97-AF65-F5344CB8AC3E}">
        <p14:creationId xmlns:p14="http://schemas.microsoft.com/office/powerpoint/2010/main" val="163576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D6E7B6-2B40-4B1A-9D0C-4A43DC610E75}" type="slidenum">
              <a:rPr lang="en-US" smtClean="0"/>
              <a:pPr>
                <a:defRPr/>
              </a:pPr>
              <a:t>21</a:t>
            </a:fld>
            <a:endParaRPr lang="en-US" dirty="0"/>
          </a:p>
        </p:txBody>
      </p:sp>
    </p:spTree>
    <p:extLst>
      <p:ext uri="{BB962C8B-B14F-4D97-AF65-F5344CB8AC3E}">
        <p14:creationId xmlns:p14="http://schemas.microsoft.com/office/powerpoint/2010/main" val="128081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 to play with this.</a:t>
            </a:r>
            <a:endParaRPr lang="en-US" dirty="0"/>
          </a:p>
        </p:txBody>
      </p:sp>
      <p:sp>
        <p:nvSpPr>
          <p:cNvPr id="4" name="Slide Number Placeholder 3"/>
          <p:cNvSpPr>
            <a:spLocks noGrp="1"/>
          </p:cNvSpPr>
          <p:nvPr>
            <p:ph type="sldNum" sz="quarter" idx="10"/>
          </p:nvPr>
        </p:nvSpPr>
        <p:spPr/>
        <p:txBody>
          <a:bodyPr/>
          <a:lstStyle/>
          <a:p>
            <a:pPr>
              <a:defRPr/>
            </a:pPr>
            <a:fld id="{41C2F2B3-FD67-46E8-B450-3D23A1EA955B}" type="slidenum">
              <a:rPr lang="en-US" smtClean="0"/>
              <a:pPr>
                <a:defRPr/>
              </a:pPr>
              <a:t>22</a:t>
            </a:fld>
            <a:endParaRPr lang="en-US" dirty="0"/>
          </a:p>
        </p:txBody>
      </p:sp>
    </p:spTree>
    <p:extLst>
      <p:ext uri="{BB962C8B-B14F-4D97-AF65-F5344CB8AC3E}">
        <p14:creationId xmlns:p14="http://schemas.microsoft.com/office/powerpoint/2010/main" val="320213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F1F993D1-6FC2-4949-B923-F95B25D5459B}"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slide.</a:t>
            </a:r>
            <a:r>
              <a:rPr lang="en-US" baseline="0" dirty="0" smtClean="0"/>
              <a:t>  Use this early.</a:t>
            </a:r>
          </a:p>
          <a:p>
            <a:endParaRPr lang="en-US" baseline="0" dirty="0" smtClean="0"/>
          </a:p>
          <a:p>
            <a:pPr>
              <a:buFont typeface="Verdana" pitchFamily="34" charset="0"/>
              <a:buNone/>
              <a:defRPr/>
            </a:pPr>
            <a:r>
              <a:rPr lang="en-US" dirty="0" smtClean="0"/>
              <a:t>Powering data centers costs serious money.</a:t>
            </a:r>
          </a:p>
          <a:p>
            <a:pPr>
              <a:buFont typeface="Verdana" pitchFamily="34" charset="0"/>
              <a:buNone/>
              <a:defRPr/>
            </a:pPr>
            <a:r>
              <a:rPr lang="en-US" dirty="0" smtClean="0"/>
              <a:t>Downtime from overheated servers costs serious money.</a:t>
            </a:r>
          </a:p>
          <a:p>
            <a:pPr>
              <a:buFont typeface="Verdana" pitchFamily="34" charset="0"/>
              <a:buNone/>
              <a:defRPr/>
            </a:pPr>
            <a:r>
              <a:rPr lang="en-US" sz="1800" dirty="0" smtClean="0"/>
              <a:t>IT</a:t>
            </a:r>
            <a:r>
              <a:rPr lang="en-US" sz="1800" baseline="0" dirty="0" smtClean="0"/>
              <a:t> c</a:t>
            </a:r>
            <a:r>
              <a:rPr lang="en-US" sz="1800" dirty="0" smtClean="0"/>
              <a:t>an’t effectively manage spikes or failures of power and cooling.</a:t>
            </a:r>
          </a:p>
          <a:p>
            <a:pPr marL="0" marR="0" indent="0" algn="l" defTabSz="914400" rtl="0" eaLnBrk="1" fontAlgn="auto" latinLnBrk="0" hangingPunct="1">
              <a:lnSpc>
                <a:spcPct val="100000"/>
              </a:lnSpc>
              <a:spcBef>
                <a:spcPts val="0"/>
              </a:spcBef>
              <a:spcAft>
                <a:spcPts val="0"/>
              </a:spcAft>
              <a:buClrTx/>
              <a:buSzTx/>
              <a:buFont typeface="Verdana" pitchFamily="34" charset="0"/>
              <a:buNone/>
              <a:tabLst/>
              <a:defRPr/>
            </a:pPr>
            <a:r>
              <a:rPr lang="en-US" sz="1800" dirty="0" smtClean="0"/>
              <a:t>Power and cooling units often are poorly designed and energy-wasteful, leading to hidden and avoidable expenses. </a:t>
            </a:r>
          </a:p>
          <a:p>
            <a:pPr>
              <a:buFont typeface="Verdana" pitchFamily="34" charset="0"/>
              <a:buNone/>
              <a:defRPr/>
            </a:pPr>
            <a:endParaRPr lang="en-US" b="1" dirty="0" smtClean="0"/>
          </a:p>
          <a:p>
            <a:pPr>
              <a:buFont typeface="Verdana" pitchFamily="34" charset="0"/>
              <a:buNone/>
              <a:defRPr/>
            </a:pPr>
            <a:r>
              <a:rPr lang="en-US" b="1" dirty="0" smtClean="0"/>
              <a:t>Datacenter Infrastructure Management</a:t>
            </a:r>
            <a:r>
              <a:rPr lang="en-US" dirty="0" smtClean="0"/>
              <a:t> (DCIM) software and services to allow planning, management and optimization for performance, space, power and cooling within the datacenter. </a:t>
            </a:r>
          </a:p>
          <a:p>
            <a:endParaRPr lang="en-US" baseline="0" dirty="0" smtClean="0"/>
          </a:p>
        </p:txBody>
      </p:sp>
      <p:sp>
        <p:nvSpPr>
          <p:cNvPr id="4" name="Slide Number Placeholder 3"/>
          <p:cNvSpPr>
            <a:spLocks noGrp="1"/>
          </p:cNvSpPr>
          <p:nvPr>
            <p:ph type="sldNum" sz="quarter" idx="10"/>
          </p:nvPr>
        </p:nvSpPr>
        <p:spPr/>
        <p:txBody>
          <a:bodyPr/>
          <a:lstStyle/>
          <a:p>
            <a:pPr>
              <a:defRPr/>
            </a:pPr>
            <a:fld id="{75E09DD8-CB1B-4F15-9070-7D9BAAA921D3}"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dirty="0" smtClean="0"/>
              <a:t>Copyright © 2011 CA. All rights reserved.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EAB5A6F8-D201-4216-9DCE-3DC4797318DA}" type="slidenum">
              <a:rPr lang="en-US" smtClean="0">
                <a:solidFill>
                  <a:prstClr val="black"/>
                </a:solidFill>
              </a:rPr>
              <a:pPr>
                <a:defRPr/>
              </a:pPr>
              <a:t>29</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865C373C-3D1B-4D81-8DAF-BB96C1657174}"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3E163514-5CDE-4ACC-863D-9BF05FF88715}" type="slidenum">
              <a:rPr lang="en-US" smtClean="0">
                <a:solidFill>
                  <a:prstClr val="black"/>
                </a:solidFill>
              </a:rPr>
              <a:pPr>
                <a:defRPr/>
              </a:pPr>
              <a:t>44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50AD8CB4-C6F5-4733-997D-1B1C42032777}"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ea typeface="ＭＳ Ｐゴシック" pitchFamily="34" charset="-128"/>
              </a:rPr>
              <a:t>AVM = Availability Management</a:t>
            </a:r>
            <a:r>
              <a:rPr lang="en-US" dirty="0" smtClean="0">
                <a:ea typeface="ＭＳ Ｐゴシック" pitchFamily="34" charset="-128"/>
              </a:rPr>
              <a:t> </a:t>
            </a:r>
            <a:r>
              <a:rPr lang="en-US" b="1" dirty="0" smtClean="0">
                <a:ea typeface="ＭＳ Ｐゴシック" pitchFamily="34" charset="-128"/>
              </a:rPr>
              <a:t>PM = Problem </a:t>
            </a:r>
            <a:r>
              <a:rPr lang="en-US" b="1" dirty="0" err="1" smtClean="0">
                <a:ea typeface="ＭＳ Ｐゴシック" pitchFamily="34" charset="-128"/>
              </a:rPr>
              <a:t>Management</a:t>
            </a:r>
            <a:r>
              <a:rPr lang="en-US" dirty="0" err="1" smtClean="0">
                <a:ea typeface="ＭＳ Ｐゴシック" pitchFamily="34" charset="-128"/>
              </a:rPr>
              <a:t>CAP</a:t>
            </a:r>
            <a:r>
              <a:rPr lang="en-US" dirty="0" smtClean="0">
                <a:ea typeface="ＭＳ Ｐゴシック" pitchFamily="34" charset="-128"/>
              </a:rPr>
              <a:t> = Capacity Management REL = Release &amp; Deployment </a:t>
            </a:r>
            <a:r>
              <a:rPr lang="en-US" dirty="0" err="1" smtClean="0">
                <a:ea typeface="ＭＳ Ｐゴシック" pitchFamily="34" charset="-128"/>
              </a:rPr>
              <a:t>Management</a:t>
            </a:r>
            <a:r>
              <a:rPr lang="en-US" b="1" dirty="0" err="1" smtClean="0">
                <a:ea typeface="ＭＳ Ｐゴシック" pitchFamily="34" charset="-128"/>
              </a:rPr>
              <a:t>CHG</a:t>
            </a:r>
            <a:r>
              <a:rPr lang="en-US" b="1" dirty="0" smtClean="0">
                <a:ea typeface="ＭＳ Ｐゴシック" pitchFamily="34" charset="-128"/>
              </a:rPr>
              <a:t> = Change </a:t>
            </a:r>
            <a:r>
              <a:rPr lang="en-US" b="1" dirty="0" err="1" smtClean="0">
                <a:ea typeface="ＭＳ Ｐゴシック" pitchFamily="34" charset="-128"/>
              </a:rPr>
              <a:t>ManagementRF</a:t>
            </a:r>
            <a:r>
              <a:rPr lang="en-US" b="1" dirty="0" smtClean="0">
                <a:ea typeface="ＭＳ Ｐゴシック" pitchFamily="34" charset="-128"/>
              </a:rPr>
              <a:t> = Request </a:t>
            </a:r>
            <a:r>
              <a:rPr lang="en-US" b="1" dirty="0" err="1" smtClean="0">
                <a:ea typeface="ＭＳ Ｐゴシック" pitchFamily="34" charset="-128"/>
              </a:rPr>
              <a:t>Fulfillment</a:t>
            </a:r>
            <a:r>
              <a:rPr lang="en-US" i="1" dirty="0" err="1" smtClean="0">
                <a:ea typeface="ＭＳ Ｐゴシック" pitchFamily="34" charset="-128"/>
              </a:rPr>
              <a:t>EV</a:t>
            </a:r>
            <a:r>
              <a:rPr lang="en-US" i="1" dirty="0" smtClean="0">
                <a:ea typeface="ＭＳ Ｐゴシック" pitchFamily="34" charset="-128"/>
              </a:rPr>
              <a:t> = Event </a:t>
            </a:r>
            <a:r>
              <a:rPr lang="en-US" i="1" dirty="0" err="1" smtClean="0">
                <a:ea typeface="ＭＳ Ｐゴシック" pitchFamily="34" charset="-128"/>
              </a:rPr>
              <a:t>Management</a:t>
            </a:r>
            <a:r>
              <a:rPr lang="en-US" b="1" dirty="0" err="1" smtClean="0">
                <a:ea typeface="ＭＳ Ｐゴシック" pitchFamily="34" charset="-128"/>
              </a:rPr>
              <a:t>SACM</a:t>
            </a:r>
            <a:r>
              <a:rPr lang="en-US" b="1" dirty="0" smtClean="0">
                <a:ea typeface="ＭＳ Ｐゴシック" pitchFamily="34" charset="-128"/>
              </a:rPr>
              <a:t> = Service Asset &amp; Configuration </a:t>
            </a:r>
            <a:r>
              <a:rPr lang="en-US" b="1" dirty="0" err="1" smtClean="0">
                <a:ea typeface="ＭＳ Ｐゴシック" pitchFamily="34" charset="-128"/>
              </a:rPr>
              <a:t>Management</a:t>
            </a:r>
            <a:r>
              <a:rPr lang="en-US" dirty="0" err="1" smtClean="0">
                <a:ea typeface="ＭＳ Ｐゴシック" pitchFamily="34" charset="-128"/>
              </a:rPr>
              <a:t>FM</a:t>
            </a:r>
            <a:r>
              <a:rPr lang="en-US" dirty="0" smtClean="0">
                <a:ea typeface="ＭＳ Ｐゴシック" pitchFamily="34" charset="-128"/>
              </a:rPr>
              <a:t> = Financial </a:t>
            </a:r>
            <a:r>
              <a:rPr lang="en-US" dirty="0" err="1" smtClean="0">
                <a:ea typeface="ＭＳ Ｐゴシック" pitchFamily="34" charset="-128"/>
              </a:rPr>
              <a:t>Management</a:t>
            </a:r>
            <a:r>
              <a:rPr lang="en-US" i="1" dirty="0" err="1" smtClean="0">
                <a:ea typeface="ＭＳ Ｐゴシック" pitchFamily="34" charset="-128"/>
              </a:rPr>
              <a:t>SCM</a:t>
            </a:r>
            <a:r>
              <a:rPr lang="en-US" i="1" dirty="0" smtClean="0">
                <a:ea typeface="ＭＳ Ｐゴシック" pitchFamily="34" charset="-128"/>
              </a:rPr>
              <a:t> = Service Catalog </a:t>
            </a:r>
            <a:r>
              <a:rPr lang="en-US" i="1" dirty="0" err="1" smtClean="0">
                <a:ea typeface="ＭＳ Ｐゴシック" pitchFamily="34" charset="-128"/>
              </a:rPr>
              <a:t>Management</a:t>
            </a:r>
            <a:r>
              <a:rPr lang="en-US" b="1" dirty="0" err="1" smtClean="0">
                <a:ea typeface="ＭＳ Ｐゴシック" pitchFamily="34" charset="-128"/>
              </a:rPr>
              <a:t>IM</a:t>
            </a:r>
            <a:r>
              <a:rPr lang="en-US" b="1" dirty="0" smtClean="0">
                <a:ea typeface="ＭＳ Ｐゴシック" pitchFamily="34" charset="-128"/>
              </a:rPr>
              <a:t> = Incident </a:t>
            </a:r>
            <a:r>
              <a:rPr lang="en-US" b="1" dirty="0" err="1" smtClean="0">
                <a:ea typeface="ＭＳ Ｐゴシック" pitchFamily="34" charset="-128"/>
              </a:rPr>
              <a:t>ManagementSLM</a:t>
            </a:r>
            <a:r>
              <a:rPr lang="en-US" b="1" dirty="0" smtClean="0">
                <a:ea typeface="ＭＳ Ｐゴシック" pitchFamily="34" charset="-128"/>
              </a:rPr>
              <a:t> = Service Level </a:t>
            </a:r>
            <a:r>
              <a:rPr lang="en-US" b="1" dirty="0" err="1" smtClean="0">
                <a:ea typeface="ＭＳ Ｐゴシック" pitchFamily="34" charset="-128"/>
              </a:rPr>
              <a:t>Management</a:t>
            </a:r>
            <a:r>
              <a:rPr lang="en-US" dirty="0" err="1" smtClean="0">
                <a:ea typeface="ＭＳ Ｐゴシック" pitchFamily="34" charset="-128"/>
              </a:rPr>
              <a:t>ITSCM</a:t>
            </a:r>
            <a:r>
              <a:rPr lang="en-US" dirty="0" smtClean="0">
                <a:ea typeface="ＭＳ Ｐゴシック" pitchFamily="34" charset="-128"/>
              </a:rPr>
              <a:t> = IT Service Continuity </a:t>
            </a:r>
            <a:r>
              <a:rPr lang="en-US" dirty="0" err="1" smtClean="0">
                <a:ea typeface="ＭＳ Ｐゴシック" pitchFamily="34" charset="-128"/>
              </a:rPr>
              <a:t>ManagementSPM</a:t>
            </a:r>
            <a:r>
              <a:rPr lang="en-US" dirty="0" smtClean="0">
                <a:ea typeface="ＭＳ Ｐゴシック" pitchFamily="34" charset="-128"/>
              </a:rPr>
              <a:t> = Service Portfolio </a:t>
            </a:r>
            <a:r>
              <a:rPr lang="en-US" dirty="0" err="1" smtClean="0">
                <a:ea typeface="ＭＳ Ｐゴシック" pitchFamily="34" charset="-128"/>
              </a:rPr>
              <a:t>Management</a:t>
            </a:r>
            <a:r>
              <a:rPr lang="en-US" i="1" dirty="0" err="1" smtClean="0">
                <a:ea typeface="ＭＳ Ｐゴシック" pitchFamily="34" charset="-128"/>
              </a:rPr>
              <a:t>KM</a:t>
            </a:r>
            <a:r>
              <a:rPr lang="en-US" i="1" dirty="0" smtClean="0">
                <a:ea typeface="ＭＳ Ｐゴシック" pitchFamily="34" charset="-128"/>
              </a:rPr>
              <a:t> = Knowledge Management</a:t>
            </a:r>
            <a:r>
              <a:rPr lang="en-US" dirty="0" smtClean="0">
                <a:ea typeface="ＭＳ Ｐゴシック" pitchFamily="34" charset="-128"/>
              </a:rPr>
              <a: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5790" indent="-282996" eaLnBrk="0" hangingPunct="0">
              <a:defRPr sz="2400">
                <a:solidFill>
                  <a:schemeClr val="tx1"/>
                </a:solidFill>
                <a:latin typeface="Arial" charset="0"/>
                <a:ea typeface="ＭＳ Ｐゴシック" pitchFamily="34" charset="-128"/>
              </a:defRPr>
            </a:lvl2pPr>
            <a:lvl3pPr marL="1131985" indent="-226397" eaLnBrk="0" hangingPunct="0">
              <a:defRPr sz="2400">
                <a:solidFill>
                  <a:schemeClr val="tx1"/>
                </a:solidFill>
                <a:latin typeface="Arial" charset="0"/>
                <a:ea typeface="ＭＳ Ｐゴシック" pitchFamily="34" charset="-128"/>
              </a:defRPr>
            </a:lvl3pPr>
            <a:lvl4pPr marL="1584780" indent="-226397" eaLnBrk="0" hangingPunct="0">
              <a:defRPr sz="2400">
                <a:solidFill>
                  <a:schemeClr val="tx1"/>
                </a:solidFill>
                <a:latin typeface="Arial" charset="0"/>
                <a:ea typeface="ＭＳ Ｐゴシック" pitchFamily="34" charset="-128"/>
              </a:defRPr>
            </a:lvl4pPr>
            <a:lvl5pPr marL="2037575" indent="-226397" eaLnBrk="0" hangingPunct="0">
              <a:defRPr sz="2400">
                <a:solidFill>
                  <a:schemeClr val="tx1"/>
                </a:solidFill>
                <a:latin typeface="Arial" charset="0"/>
                <a:ea typeface="ＭＳ Ｐゴシック" pitchFamily="34" charset="-128"/>
              </a:defRPr>
            </a:lvl5pPr>
            <a:lvl6pPr marL="2490368" indent="-226397" eaLnBrk="0" fontAlgn="base" hangingPunct="0">
              <a:spcBef>
                <a:spcPct val="0"/>
              </a:spcBef>
              <a:spcAft>
                <a:spcPct val="0"/>
              </a:spcAft>
              <a:defRPr sz="2400">
                <a:solidFill>
                  <a:schemeClr val="tx1"/>
                </a:solidFill>
                <a:latin typeface="Arial" charset="0"/>
                <a:ea typeface="ＭＳ Ｐゴシック" pitchFamily="34" charset="-128"/>
              </a:defRPr>
            </a:lvl6pPr>
            <a:lvl7pPr marL="2943162" indent="-226397" eaLnBrk="0" fontAlgn="base" hangingPunct="0">
              <a:spcBef>
                <a:spcPct val="0"/>
              </a:spcBef>
              <a:spcAft>
                <a:spcPct val="0"/>
              </a:spcAft>
              <a:defRPr sz="2400">
                <a:solidFill>
                  <a:schemeClr val="tx1"/>
                </a:solidFill>
                <a:latin typeface="Arial" charset="0"/>
                <a:ea typeface="ＭＳ Ｐゴシック" pitchFamily="34" charset="-128"/>
              </a:defRPr>
            </a:lvl7pPr>
            <a:lvl8pPr marL="3395958" indent="-226397" eaLnBrk="0" fontAlgn="base" hangingPunct="0">
              <a:spcBef>
                <a:spcPct val="0"/>
              </a:spcBef>
              <a:spcAft>
                <a:spcPct val="0"/>
              </a:spcAft>
              <a:defRPr sz="2400">
                <a:solidFill>
                  <a:schemeClr val="tx1"/>
                </a:solidFill>
                <a:latin typeface="Arial" charset="0"/>
                <a:ea typeface="ＭＳ Ｐゴシック" pitchFamily="34" charset="-128"/>
              </a:defRPr>
            </a:lvl8pPr>
            <a:lvl9pPr marL="3848752" indent="-226397" eaLnBrk="0" fontAlgn="base" hangingPunct="0">
              <a:spcBef>
                <a:spcPct val="0"/>
              </a:spcBef>
              <a:spcAft>
                <a:spcPct val="0"/>
              </a:spcAft>
              <a:defRPr sz="2400">
                <a:solidFill>
                  <a:schemeClr val="tx1"/>
                </a:solidFill>
                <a:latin typeface="Arial" charset="0"/>
                <a:ea typeface="ＭＳ Ｐゴシック" pitchFamily="34" charset="-128"/>
              </a:defRPr>
            </a:lvl9pPr>
          </a:lstStyle>
          <a:p>
            <a:fld id="{651B462F-277C-4F9D-BED3-B515F8250D4D}" type="slidenum">
              <a:rPr lang="en-US" sz="1200">
                <a:solidFill>
                  <a:prstClr val="black"/>
                </a:solidFill>
              </a:rPr>
              <a:pPr/>
              <a:t>46</a:t>
            </a:fld>
            <a:endParaRPr 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ea typeface="ＭＳ Ｐゴシック" pitchFamily="34" charset="-128"/>
              </a:rPr>
              <a:t>AVM = Availability Management</a:t>
            </a:r>
            <a:r>
              <a:rPr lang="en-US" dirty="0" smtClean="0">
                <a:ea typeface="ＭＳ Ｐゴシック" pitchFamily="34" charset="-128"/>
              </a:rPr>
              <a:t> </a:t>
            </a:r>
            <a:r>
              <a:rPr lang="en-US" b="1" dirty="0" smtClean="0">
                <a:ea typeface="ＭＳ Ｐゴシック" pitchFamily="34" charset="-128"/>
              </a:rPr>
              <a:t>PM = Problem </a:t>
            </a:r>
            <a:r>
              <a:rPr lang="en-US" b="1" dirty="0" err="1" smtClean="0">
                <a:ea typeface="ＭＳ Ｐゴシック" pitchFamily="34" charset="-128"/>
              </a:rPr>
              <a:t>Management</a:t>
            </a:r>
            <a:r>
              <a:rPr lang="en-US" dirty="0" err="1" smtClean="0">
                <a:ea typeface="ＭＳ Ｐゴシック" pitchFamily="34" charset="-128"/>
              </a:rPr>
              <a:t>CAP</a:t>
            </a:r>
            <a:r>
              <a:rPr lang="en-US" dirty="0" smtClean="0">
                <a:ea typeface="ＭＳ Ｐゴシック" pitchFamily="34" charset="-128"/>
              </a:rPr>
              <a:t> = Capacity Management REL = Release &amp; Deployment </a:t>
            </a:r>
            <a:r>
              <a:rPr lang="en-US" dirty="0" err="1" smtClean="0">
                <a:ea typeface="ＭＳ Ｐゴシック" pitchFamily="34" charset="-128"/>
              </a:rPr>
              <a:t>Management</a:t>
            </a:r>
            <a:r>
              <a:rPr lang="en-US" b="1" dirty="0" err="1" smtClean="0">
                <a:ea typeface="ＭＳ Ｐゴシック" pitchFamily="34" charset="-128"/>
              </a:rPr>
              <a:t>CHG</a:t>
            </a:r>
            <a:r>
              <a:rPr lang="en-US" b="1" dirty="0" smtClean="0">
                <a:ea typeface="ＭＳ Ｐゴシック" pitchFamily="34" charset="-128"/>
              </a:rPr>
              <a:t> = Change </a:t>
            </a:r>
            <a:r>
              <a:rPr lang="en-US" b="1" dirty="0" err="1" smtClean="0">
                <a:ea typeface="ＭＳ Ｐゴシック" pitchFamily="34" charset="-128"/>
              </a:rPr>
              <a:t>ManagementRF</a:t>
            </a:r>
            <a:r>
              <a:rPr lang="en-US" b="1" dirty="0" smtClean="0">
                <a:ea typeface="ＭＳ Ｐゴシック" pitchFamily="34" charset="-128"/>
              </a:rPr>
              <a:t> = Request </a:t>
            </a:r>
            <a:r>
              <a:rPr lang="en-US" b="1" dirty="0" err="1" smtClean="0">
                <a:ea typeface="ＭＳ Ｐゴシック" pitchFamily="34" charset="-128"/>
              </a:rPr>
              <a:t>Fulfillment</a:t>
            </a:r>
            <a:r>
              <a:rPr lang="en-US" i="1" dirty="0" err="1" smtClean="0">
                <a:ea typeface="ＭＳ Ｐゴシック" pitchFamily="34" charset="-128"/>
              </a:rPr>
              <a:t>EV</a:t>
            </a:r>
            <a:r>
              <a:rPr lang="en-US" i="1" dirty="0" smtClean="0">
                <a:ea typeface="ＭＳ Ｐゴシック" pitchFamily="34" charset="-128"/>
              </a:rPr>
              <a:t> = Event </a:t>
            </a:r>
            <a:r>
              <a:rPr lang="en-US" i="1" dirty="0" err="1" smtClean="0">
                <a:ea typeface="ＭＳ Ｐゴシック" pitchFamily="34" charset="-128"/>
              </a:rPr>
              <a:t>Management</a:t>
            </a:r>
            <a:r>
              <a:rPr lang="en-US" b="1" dirty="0" err="1" smtClean="0">
                <a:ea typeface="ＭＳ Ｐゴシック" pitchFamily="34" charset="-128"/>
              </a:rPr>
              <a:t>SACM</a:t>
            </a:r>
            <a:r>
              <a:rPr lang="en-US" b="1" dirty="0" smtClean="0">
                <a:ea typeface="ＭＳ Ｐゴシック" pitchFamily="34" charset="-128"/>
              </a:rPr>
              <a:t> = Service Asset &amp; Configuration </a:t>
            </a:r>
            <a:r>
              <a:rPr lang="en-US" b="1" dirty="0" err="1" smtClean="0">
                <a:ea typeface="ＭＳ Ｐゴシック" pitchFamily="34" charset="-128"/>
              </a:rPr>
              <a:t>Management</a:t>
            </a:r>
            <a:r>
              <a:rPr lang="en-US" dirty="0" err="1" smtClean="0">
                <a:ea typeface="ＭＳ Ｐゴシック" pitchFamily="34" charset="-128"/>
              </a:rPr>
              <a:t>FM</a:t>
            </a:r>
            <a:r>
              <a:rPr lang="en-US" dirty="0" smtClean="0">
                <a:ea typeface="ＭＳ Ｐゴシック" pitchFamily="34" charset="-128"/>
              </a:rPr>
              <a:t> = Financial </a:t>
            </a:r>
            <a:r>
              <a:rPr lang="en-US" dirty="0" err="1" smtClean="0">
                <a:ea typeface="ＭＳ Ｐゴシック" pitchFamily="34" charset="-128"/>
              </a:rPr>
              <a:t>Management</a:t>
            </a:r>
            <a:r>
              <a:rPr lang="en-US" i="1" dirty="0" err="1" smtClean="0">
                <a:ea typeface="ＭＳ Ｐゴシック" pitchFamily="34" charset="-128"/>
              </a:rPr>
              <a:t>SCM</a:t>
            </a:r>
            <a:r>
              <a:rPr lang="en-US" i="1" dirty="0" smtClean="0">
                <a:ea typeface="ＭＳ Ｐゴシック" pitchFamily="34" charset="-128"/>
              </a:rPr>
              <a:t> = Service Catalog </a:t>
            </a:r>
            <a:r>
              <a:rPr lang="en-US" i="1" dirty="0" err="1" smtClean="0">
                <a:ea typeface="ＭＳ Ｐゴシック" pitchFamily="34" charset="-128"/>
              </a:rPr>
              <a:t>Management</a:t>
            </a:r>
            <a:r>
              <a:rPr lang="en-US" b="1" dirty="0" err="1" smtClean="0">
                <a:ea typeface="ＭＳ Ｐゴシック" pitchFamily="34" charset="-128"/>
              </a:rPr>
              <a:t>IM</a:t>
            </a:r>
            <a:r>
              <a:rPr lang="en-US" b="1" dirty="0" smtClean="0">
                <a:ea typeface="ＭＳ Ｐゴシック" pitchFamily="34" charset="-128"/>
              </a:rPr>
              <a:t> = Incident </a:t>
            </a:r>
            <a:r>
              <a:rPr lang="en-US" b="1" dirty="0" err="1" smtClean="0">
                <a:ea typeface="ＭＳ Ｐゴシック" pitchFamily="34" charset="-128"/>
              </a:rPr>
              <a:t>ManagementSLM</a:t>
            </a:r>
            <a:r>
              <a:rPr lang="en-US" b="1" dirty="0" smtClean="0">
                <a:ea typeface="ＭＳ Ｐゴシック" pitchFamily="34" charset="-128"/>
              </a:rPr>
              <a:t> = Service Level </a:t>
            </a:r>
            <a:r>
              <a:rPr lang="en-US" b="1" dirty="0" err="1" smtClean="0">
                <a:ea typeface="ＭＳ Ｐゴシック" pitchFamily="34" charset="-128"/>
              </a:rPr>
              <a:t>Management</a:t>
            </a:r>
            <a:r>
              <a:rPr lang="en-US" dirty="0" err="1" smtClean="0">
                <a:ea typeface="ＭＳ Ｐゴシック" pitchFamily="34" charset="-128"/>
              </a:rPr>
              <a:t>ITSCM</a:t>
            </a:r>
            <a:r>
              <a:rPr lang="en-US" dirty="0" smtClean="0">
                <a:ea typeface="ＭＳ Ｐゴシック" pitchFamily="34" charset="-128"/>
              </a:rPr>
              <a:t> = IT Service Continuity </a:t>
            </a:r>
            <a:r>
              <a:rPr lang="en-US" dirty="0" err="1" smtClean="0">
                <a:ea typeface="ＭＳ Ｐゴシック" pitchFamily="34" charset="-128"/>
              </a:rPr>
              <a:t>ManagementSPM</a:t>
            </a:r>
            <a:r>
              <a:rPr lang="en-US" dirty="0" smtClean="0">
                <a:ea typeface="ＭＳ Ｐゴシック" pitchFamily="34" charset="-128"/>
              </a:rPr>
              <a:t> = Service Portfolio </a:t>
            </a:r>
            <a:r>
              <a:rPr lang="en-US" dirty="0" err="1" smtClean="0">
                <a:ea typeface="ＭＳ Ｐゴシック" pitchFamily="34" charset="-128"/>
              </a:rPr>
              <a:t>Management</a:t>
            </a:r>
            <a:r>
              <a:rPr lang="en-US" i="1" dirty="0" err="1" smtClean="0">
                <a:ea typeface="ＭＳ Ｐゴシック" pitchFamily="34" charset="-128"/>
              </a:rPr>
              <a:t>KM</a:t>
            </a:r>
            <a:r>
              <a:rPr lang="en-US" i="1" dirty="0" smtClean="0">
                <a:ea typeface="ＭＳ Ｐゴシック" pitchFamily="34" charset="-128"/>
              </a:rPr>
              <a:t> = Knowledge Management</a:t>
            </a:r>
            <a:r>
              <a:rPr lang="en-US" dirty="0" smtClean="0">
                <a:ea typeface="ＭＳ Ｐゴシック" pitchFamily="34" charset="-128"/>
              </a:rPr>
              <a: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5790" indent="-282996" eaLnBrk="0" hangingPunct="0">
              <a:defRPr sz="2400">
                <a:solidFill>
                  <a:schemeClr val="tx1"/>
                </a:solidFill>
                <a:latin typeface="Arial" charset="0"/>
                <a:ea typeface="ＭＳ Ｐゴシック" pitchFamily="34" charset="-128"/>
              </a:defRPr>
            </a:lvl2pPr>
            <a:lvl3pPr marL="1131985" indent="-226397" eaLnBrk="0" hangingPunct="0">
              <a:defRPr sz="2400">
                <a:solidFill>
                  <a:schemeClr val="tx1"/>
                </a:solidFill>
                <a:latin typeface="Arial" charset="0"/>
                <a:ea typeface="ＭＳ Ｐゴシック" pitchFamily="34" charset="-128"/>
              </a:defRPr>
            </a:lvl3pPr>
            <a:lvl4pPr marL="1584780" indent="-226397" eaLnBrk="0" hangingPunct="0">
              <a:defRPr sz="2400">
                <a:solidFill>
                  <a:schemeClr val="tx1"/>
                </a:solidFill>
                <a:latin typeface="Arial" charset="0"/>
                <a:ea typeface="ＭＳ Ｐゴシック" pitchFamily="34" charset="-128"/>
              </a:defRPr>
            </a:lvl4pPr>
            <a:lvl5pPr marL="2037575" indent="-226397" eaLnBrk="0" hangingPunct="0">
              <a:defRPr sz="2400">
                <a:solidFill>
                  <a:schemeClr val="tx1"/>
                </a:solidFill>
                <a:latin typeface="Arial" charset="0"/>
                <a:ea typeface="ＭＳ Ｐゴシック" pitchFamily="34" charset="-128"/>
              </a:defRPr>
            </a:lvl5pPr>
            <a:lvl6pPr marL="2490368" indent="-226397" eaLnBrk="0" fontAlgn="base" hangingPunct="0">
              <a:spcBef>
                <a:spcPct val="0"/>
              </a:spcBef>
              <a:spcAft>
                <a:spcPct val="0"/>
              </a:spcAft>
              <a:defRPr sz="2400">
                <a:solidFill>
                  <a:schemeClr val="tx1"/>
                </a:solidFill>
                <a:latin typeface="Arial" charset="0"/>
                <a:ea typeface="ＭＳ Ｐゴシック" pitchFamily="34" charset="-128"/>
              </a:defRPr>
            </a:lvl6pPr>
            <a:lvl7pPr marL="2943162" indent="-226397" eaLnBrk="0" fontAlgn="base" hangingPunct="0">
              <a:spcBef>
                <a:spcPct val="0"/>
              </a:spcBef>
              <a:spcAft>
                <a:spcPct val="0"/>
              </a:spcAft>
              <a:defRPr sz="2400">
                <a:solidFill>
                  <a:schemeClr val="tx1"/>
                </a:solidFill>
                <a:latin typeface="Arial" charset="0"/>
                <a:ea typeface="ＭＳ Ｐゴシック" pitchFamily="34" charset="-128"/>
              </a:defRPr>
            </a:lvl7pPr>
            <a:lvl8pPr marL="3395958" indent="-226397" eaLnBrk="0" fontAlgn="base" hangingPunct="0">
              <a:spcBef>
                <a:spcPct val="0"/>
              </a:spcBef>
              <a:spcAft>
                <a:spcPct val="0"/>
              </a:spcAft>
              <a:defRPr sz="2400">
                <a:solidFill>
                  <a:schemeClr val="tx1"/>
                </a:solidFill>
                <a:latin typeface="Arial" charset="0"/>
                <a:ea typeface="ＭＳ Ｐゴシック" pitchFamily="34" charset="-128"/>
              </a:defRPr>
            </a:lvl8pPr>
            <a:lvl9pPr marL="3848752" indent="-226397" eaLnBrk="0" fontAlgn="base" hangingPunct="0">
              <a:spcBef>
                <a:spcPct val="0"/>
              </a:spcBef>
              <a:spcAft>
                <a:spcPct val="0"/>
              </a:spcAft>
              <a:defRPr sz="2400">
                <a:solidFill>
                  <a:schemeClr val="tx1"/>
                </a:solidFill>
                <a:latin typeface="Arial" charset="0"/>
                <a:ea typeface="ＭＳ Ｐゴシック" pitchFamily="34" charset="-128"/>
              </a:defRPr>
            </a:lvl9pPr>
          </a:lstStyle>
          <a:p>
            <a:fld id="{651B462F-277C-4F9D-BED3-B515F8250D4D}" type="slidenum">
              <a:rPr lang="en-US" sz="1200">
                <a:solidFill>
                  <a:prstClr val="black"/>
                </a:solidFill>
              </a:rPr>
              <a:pPr/>
              <a:t>47</a:t>
            </a:fld>
            <a:endParaRPr lang="en-US"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48</a:t>
            </a:fld>
            <a:endParaRPr lang="en-US"/>
          </a:p>
        </p:txBody>
      </p:sp>
    </p:spTree>
    <p:extLst>
      <p:ext uri="{BB962C8B-B14F-4D97-AF65-F5344CB8AC3E}">
        <p14:creationId xmlns:p14="http://schemas.microsoft.com/office/powerpoint/2010/main" val="265730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76329DDF-18DB-44C4-82A7-5774520DDE64}" type="slidenum">
              <a:rPr lang="en-US" smtClean="0">
                <a:solidFill>
                  <a:prstClr val="black"/>
                </a:solidFill>
              </a:rPr>
              <a:pPr>
                <a:defRPr/>
              </a:pPr>
              <a:t>49</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FC78DF9D-8FB7-4D45-B742-958BA597463E}" type="slidenum">
              <a:rPr lang="en-US" smtClean="0">
                <a:solidFill>
                  <a:prstClr val="black"/>
                </a:solidFill>
              </a:rPr>
              <a:pPr>
                <a:defRPr/>
              </a:pPr>
              <a:t>59</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4FD5907F-4333-4B1C-AE38-553C754AF4F0}" type="slidenum">
              <a:rPr lang="en-US" smtClean="0">
                <a:solidFill>
                  <a:prstClr val="black"/>
                </a:solidFill>
              </a:rPr>
              <a:pPr>
                <a:defRPr/>
              </a:pPr>
              <a:t>60</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568CDD7E-C93D-40CB-B5DC-511E2CC0EAAB}" type="slidenum">
              <a:rPr lang="en-US" smtClean="0">
                <a:solidFill>
                  <a:prstClr val="black"/>
                </a:solidFill>
              </a:rPr>
              <a:pPr>
                <a:defRPr/>
              </a:pPr>
              <a:t>62</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Now…there are other forces at play as well… (segue to SaaS dynamics slide)…</a:t>
            </a:r>
          </a:p>
        </p:txBody>
      </p:sp>
      <p:sp>
        <p:nvSpPr>
          <p:cNvPr id="4" name="Slide Number Placeholder 3"/>
          <p:cNvSpPr>
            <a:spLocks noGrp="1"/>
          </p:cNvSpPr>
          <p:nvPr>
            <p:ph type="sldNum" sz="quarter" idx="5"/>
          </p:nvPr>
        </p:nvSpPr>
        <p:spPr/>
        <p:txBody>
          <a:bodyPr/>
          <a:lstStyle/>
          <a:p>
            <a:pPr>
              <a:defRPr/>
            </a:pPr>
            <a:fld id="{F1F993D1-6FC2-4949-B923-F95B25D5459B}" type="slidenum">
              <a:rPr lang="en-US" smtClean="0">
                <a:solidFill>
                  <a:prstClr val="black"/>
                </a:solidFill>
              </a:rPr>
              <a:pPr>
                <a:defRPr/>
              </a:pPr>
              <a:t>63</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5046D7-4570-4305-AF7E-5BC2A96A1956}" type="slidenum">
              <a:rPr lang="en-US" smtClean="0"/>
              <a:pPr/>
              <a:t>67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normAutofit fontScale="62500" lnSpcReduction="20000"/>
          </a:bodyPr>
          <a:lstStyle/>
          <a:p>
            <a:r>
              <a:rPr lang="en-US" sz="2000" b="1" u="sng" dirty="0"/>
              <a:t>For Whom</a:t>
            </a:r>
            <a:r>
              <a:rPr lang="en-US" sz="2000" dirty="0"/>
              <a:t>: Internal and external IT service providers who need to embrace established, emerging and future technology  while optimizing service quality</a:t>
            </a:r>
          </a:p>
          <a:p>
            <a:r>
              <a:rPr lang="en-US" sz="2000" b="1" u="sng" dirty="0"/>
              <a:t>Product Category </a:t>
            </a:r>
            <a:r>
              <a:rPr lang="en-US" sz="2000" dirty="0"/>
              <a:t>: Nimsoft Unified Manager is an IT Management Solution</a:t>
            </a:r>
          </a:p>
          <a:p>
            <a:r>
              <a:rPr lang="en-US" sz="2000" b="1" u="sng" dirty="0"/>
              <a:t>Benefits</a:t>
            </a:r>
            <a:r>
              <a:rPr lang="en-US" sz="2000" dirty="0"/>
              <a:t>: </a:t>
            </a:r>
          </a:p>
          <a:p>
            <a:pPr lvl="1"/>
            <a:r>
              <a:rPr lang="en-US" sz="1800" dirty="0"/>
              <a:t>Lowers TCO through consolidation and economies of scale</a:t>
            </a:r>
          </a:p>
          <a:p>
            <a:pPr lvl="1"/>
            <a:r>
              <a:rPr lang="en-US" sz="1800" dirty="0"/>
              <a:t>Reduces risk by enabling safe, pragmatic and rapid adoption of new technologies</a:t>
            </a:r>
          </a:p>
          <a:p>
            <a:r>
              <a:rPr lang="en-US" sz="2000" b="1" u="sng" dirty="0"/>
              <a:t>Competition and Differentiation</a:t>
            </a:r>
            <a:r>
              <a:rPr lang="en-US" sz="2000" dirty="0"/>
              <a:t>: Unlike IT management suites or collections of point products, Nimsoft Unified Manager is a single unified monitoring and service management offering that supports the broadest set of technologies in a multi-tenant future-ready architecture </a:t>
            </a:r>
          </a:p>
          <a:p>
            <a:endParaRPr lang="en-US" sz="2000" dirty="0"/>
          </a:p>
          <a:p>
            <a:pPr defTabSz="914318">
              <a:defRPr/>
            </a:pPr>
            <a:r>
              <a:rPr lang="en-US" sz="2000" b="1" kern="0" dirty="0">
                <a:solidFill>
                  <a:srgbClr val="E36C0A"/>
                </a:solidFill>
              </a:rPr>
              <a:t>Deliver a unified solution that extends easily </a:t>
            </a:r>
            <a:br>
              <a:rPr lang="en-US" sz="2000" b="1" kern="0" dirty="0">
                <a:solidFill>
                  <a:srgbClr val="E36C0A"/>
                </a:solidFill>
              </a:rPr>
            </a:br>
            <a:r>
              <a:rPr lang="en-US" sz="2000" b="1" kern="0" dirty="0">
                <a:solidFill>
                  <a:srgbClr val="E36C0A"/>
                </a:solidFill>
              </a:rPr>
              <a:t>to meet our customer’s IT management needs</a:t>
            </a:r>
          </a:p>
          <a:p>
            <a:endParaRPr lang="en-US" sz="2000" dirty="0"/>
          </a:p>
          <a:p>
            <a:r>
              <a:rPr lang="en-US" sz="1700" dirty="0"/>
              <a:t>Single solution to multiple </a:t>
            </a:r>
            <a:br>
              <a:rPr lang="en-US" sz="1700" dirty="0"/>
            </a:br>
            <a:r>
              <a:rPr lang="en-US" sz="1700" dirty="0"/>
              <a:t>IT management problems</a:t>
            </a:r>
          </a:p>
          <a:p>
            <a:pPr lvl="1"/>
            <a:r>
              <a:rPr lang="en-US" sz="1600" dirty="0"/>
              <a:t>Single infrastructure</a:t>
            </a:r>
          </a:p>
          <a:p>
            <a:pPr lvl="1"/>
            <a:r>
              <a:rPr lang="en-US" sz="1600" dirty="0"/>
              <a:t>Modular, common infrastructure</a:t>
            </a:r>
          </a:p>
          <a:p>
            <a:pPr lvl="1"/>
            <a:r>
              <a:rPr lang="en-US" sz="1600" dirty="0"/>
              <a:t>Extended discovery and automation</a:t>
            </a:r>
          </a:p>
          <a:p>
            <a:r>
              <a:rPr lang="en-US" sz="1700" dirty="0"/>
              <a:t>Service provider ready</a:t>
            </a:r>
          </a:p>
          <a:p>
            <a:pPr lvl="1"/>
            <a:r>
              <a:rPr lang="en-US" sz="1600" dirty="0"/>
              <a:t>Multi-tenant, multi-site architecture</a:t>
            </a:r>
          </a:p>
          <a:p>
            <a:pPr lvl="1"/>
            <a:r>
              <a:rPr lang="en-US" sz="1600" dirty="0"/>
              <a:t>Flexible business models</a:t>
            </a:r>
          </a:p>
          <a:p>
            <a:r>
              <a:rPr lang="en-US" sz="1700" dirty="0"/>
              <a:t>Ready to meet critical needs</a:t>
            </a:r>
          </a:p>
          <a:p>
            <a:pPr lvl="1"/>
            <a:r>
              <a:rPr lang="en-US" sz="1600" dirty="0"/>
              <a:t>Reduce service delivery costs and align </a:t>
            </a:r>
            <a:br>
              <a:rPr lang="en-US" sz="1600" dirty="0"/>
            </a:br>
            <a:r>
              <a:rPr lang="en-US" sz="1600" dirty="0"/>
              <a:t>to business</a:t>
            </a:r>
          </a:p>
          <a:p>
            <a:pPr lvl="1"/>
            <a:r>
              <a:rPr lang="en-US" sz="1600" dirty="0"/>
              <a:t>Fast time to value</a:t>
            </a:r>
          </a:p>
          <a:p>
            <a:pPr lvl="1"/>
            <a:r>
              <a:rPr lang="en-US" sz="1600" dirty="0"/>
              <a:t>Natively ready for new technology challenges </a:t>
            </a:r>
            <a:br>
              <a:rPr lang="en-US" sz="1600" dirty="0"/>
            </a:br>
            <a:r>
              <a:rPr lang="en-US" sz="1600" dirty="0"/>
              <a:t>– virtualization, cloud and beyond</a:t>
            </a:r>
          </a:p>
          <a:p>
            <a:endParaRPr lang="en-US" sz="2000" dirty="0"/>
          </a:p>
          <a:p>
            <a:pPr>
              <a:lnSpc>
                <a:spcPct val="90000"/>
              </a:lnSpc>
            </a:pPr>
            <a:endParaRPr lang="en-US" dirty="0"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I’m going to pause here and </a:t>
            </a:r>
            <a:r>
              <a:rPr lang="en-US" baseline="0" dirty="0" smtClean="0"/>
              <a:t>tell you a little bit about Nimsoft.</a:t>
            </a:r>
          </a:p>
          <a:p>
            <a:endParaRPr lang="en-US" baseline="0" dirty="0" smtClean="0"/>
          </a:p>
          <a:p>
            <a:r>
              <a:rPr lang="en-US" baseline="0" dirty="0" smtClean="0"/>
              <a:t>We’ve been helping our customers manage internal and cloud-based infrastructure for over 10 years. The flexibility of our solution makes it easy to implement in pretty much any kind of environment. This flexibility also allows us to innovate quickly to help our customers manage, and embrace new technology safely.</a:t>
            </a:r>
          </a:p>
          <a:p>
            <a:endParaRPr lang="en-US" baseline="0" dirty="0" smtClean="0"/>
          </a:p>
          <a:p>
            <a:r>
              <a:rPr lang="en-US" b="1" baseline="0" dirty="0" smtClean="0"/>
              <a:t>&lt;click&gt;</a:t>
            </a:r>
          </a:p>
          <a:p>
            <a:endParaRPr lang="en-US" baseline="0" dirty="0" smtClean="0"/>
          </a:p>
          <a:p>
            <a:r>
              <a:rPr lang="en-US" b="1" baseline="0" dirty="0" smtClean="0"/>
              <a:t>Here you can see here a few examples of that… we were the first to provide:</a:t>
            </a:r>
          </a:p>
          <a:p>
            <a:pPr>
              <a:buFont typeface="Arial" pitchFamily="34" charset="0"/>
              <a:buChar char="•"/>
            </a:pPr>
            <a:r>
              <a:rPr lang="en-US" baseline="0" dirty="0" smtClean="0"/>
              <a:t>Vblock and power monitoring</a:t>
            </a:r>
          </a:p>
          <a:p>
            <a:pPr>
              <a:buFont typeface="Arial" pitchFamily="34" charset="0"/>
              <a:buChar char="•"/>
            </a:pPr>
            <a:r>
              <a:rPr lang="en-US" baseline="0" dirty="0" smtClean="0"/>
              <a:t>Usage Metering and billing – very helpful when trying to chargeback power or compute time in private clouds or multi-tenant scenarios</a:t>
            </a:r>
          </a:p>
          <a:p>
            <a:pPr>
              <a:buFont typeface="Arial" pitchFamily="34" charset="0"/>
              <a:buChar char="•"/>
            </a:pPr>
            <a:r>
              <a:rPr lang="en-US" baseline="0" dirty="0" smtClean="0"/>
              <a:t>And all of this is available to our customers as either an on-premises or SaaS  based solution.</a:t>
            </a:r>
          </a:p>
          <a:p>
            <a:endParaRPr lang="en-US" baseline="0" dirty="0" smtClean="0"/>
          </a:p>
          <a:p>
            <a:r>
              <a:rPr lang="en-US" baseline="0" dirty="0" smtClean="0"/>
              <a:t>Now, about a year ago, CA saw this momentum and decided to invest in our future – by acquiring us, and letting us run as a completely separate entity within CA. This investment has helped us ramp our engineering efforts.  It has also allowed us to expand operations and provide local service to our customers all over the world.</a:t>
            </a:r>
          </a:p>
        </p:txBody>
      </p:sp>
      <p:sp>
        <p:nvSpPr>
          <p:cNvPr id="4" name="Slide Number Placeholder 3"/>
          <p:cNvSpPr>
            <a:spLocks noGrp="1"/>
          </p:cNvSpPr>
          <p:nvPr>
            <p:ph type="sldNum" sz="quarter" idx="10"/>
          </p:nvPr>
        </p:nvSpPr>
        <p:spPr/>
        <p:txBody>
          <a:bodyPr/>
          <a:lstStyle/>
          <a:p>
            <a:fld id="{F24A60A7-2A26-4653-AF22-EE419B4F5CC3}"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72</a:t>
            </a:fld>
            <a:endParaRPr lang="en-US"/>
          </a:p>
        </p:txBody>
      </p:sp>
    </p:spTree>
    <p:extLst>
      <p:ext uri="{BB962C8B-B14F-4D97-AF65-F5344CB8AC3E}">
        <p14:creationId xmlns:p14="http://schemas.microsoft.com/office/powerpoint/2010/main" val="1258471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marR="0" indent="-342900" algn="l" defTabSz="914400" rtl="0" eaLnBrk="1" fontAlgn="auto" latinLnBrk="0" hangingPunct="1">
              <a:lnSpc>
                <a:spcPct val="100000"/>
              </a:lnSpc>
              <a:spcBef>
                <a:spcPts val="600"/>
              </a:spcBef>
              <a:spcAft>
                <a:spcPts val="0"/>
              </a:spcAft>
              <a:buClrTx/>
              <a:buSzTx/>
              <a:buFont typeface="CA Sans" pitchFamily="2" charset="0"/>
              <a:buNone/>
              <a:tabLst/>
              <a:defRPr/>
            </a:pPr>
            <a:r>
              <a:rPr lang="en-US" sz="1200" dirty="0" smtClean="0">
                <a:latin typeface="Museo Sans 100" pitchFamily="50" charset="0"/>
              </a:rPr>
              <a:t>The Wikimedia Foundation operates some of the largest collaboratively edited reference projects in the world, including Wikipedia, a top-ten Internet property.</a:t>
            </a:r>
          </a:p>
          <a:p>
            <a:pPr marL="342900" indent="-342900">
              <a:spcBef>
                <a:spcPts val="600"/>
              </a:spcBef>
              <a:buFont typeface="CA Sans" pitchFamily="2" charset="0"/>
              <a:buNone/>
            </a:pPr>
            <a:endParaRPr lang="en-US" dirty="0" smtClean="0">
              <a:solidFill>
                <a:srgbClr val="0070C0"/>
              </a:solidFill>
              <a:latin typeface="Museo Sans 500" pitchFamily="50" charset="0"/>
            </a:endParaRPr>
          </a:p>
          <a:p>
            <a:pPr marL="342900" indent="-342900">
              <a:spcBef>
                <a:spcPts val="600"/>
              </a:spcBef>
              <a:buFont typeface="CA Sans" pitchFamily="2" charset="0"/>
              <a:buNone/>
            </a:pPr>
            <a:r>
              <a:rPr lang="en-US" dirty="0" smtClean="0">
                <a:solidFill>
                  <a:srgbClr val="0070C0"/>
                </a:solidFill>
                <a:latin typeface="Museo Sans 500" pitchFamily="50" charset="0"/>
              </a:rPr>
              <a:t>Challenge</a:t>
            </a:r>
            <a:endParaRPr lang="en-US" sz="1400" dirty="0" smtClean="0">
              <a:solidFill>
                <a:srgbClr val="0070C0"/>
              </a:solidFill>
              <a:latin typeface="Museo Sans 500" pitchFamily="50" charset="0"/>
            </a:endParaRPr>
          </a:p>
          <a:p>
            <a:pPr marL="169863" indent="-169863">
              <a:spcBef>
                <a:spcPts val="600"/>
              </a:spcBef>
              <a:buFont typeface="Wingdings" pitchFamily="2" charset="2"/>
              <a:buChar char="§"/>
            </a:pPr>
            <a:r>
              <a:rPr lang="en-US" sz="1200" dirty="0" smtClean="0">
                <a:solidFill>
                  <a:srgbClr val="0070C0"/>
                </a:solidFill>
                <a:latin typeface="Museo Sans 100" pitchFamily="50" charset="0"/>
              </a:rPr>
              <a:t>Needed to easily track and report on service availability and end user experience</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Needed to isolate and fix issues</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Wanted to more effectively communicate status to user community</a:t>
            </a:r>
          </a:p>
          <a:p>
            <a:endParaRPr lang="en-US" dirty="0" smtClean="0"/>
          </a:p>
          <a:p>
            <a:pPr marL="342900" indent="-342900">
              <a:spcBef>
                <a:spcPts val="600"/>
              </a:spcBef>
              <a:buFont typeface="CA Sans" pitchFamily="2" charset="0"/>
              <a:buNone/>
            </a:pPr>
            <a:r>
              <a:rPr lang="en-US" dirty="0" smtClean="0">
                <a:solidFill>
                  <a:srgbClr val="0070C0"/>
                </a:solidFill>
                <a:latin typeface="Museo Sans 500" pitchFamily="50" charset="0"/>
              </a:rPr>
              <a:t>Solution</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Watchmouse User Experience monitoring from 60 locations in 30 countries</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Capabilities for providing automated</a:t>
            </a:r>
            <a:r>
              <a:rPr lang="en-US" sz="1200" baseline="0" dirty="0" smtClean="0">
                <a:solidFill>
                  <a:srgbClr val="0070C0"/>
                </a:solidFill>
                <a:latin typeface="Museo Sans 100" pitchFamily="50" charset="0"/>
              </a:rPr>
              <a:t> </a:t>
            </a:r>
            <a:r>
              <a:rPr lang="en-US" sz="1200" dirty="0" smtClean="0">
                <a:solidFill>
                  <a:srgbClr val="0070C0"/>
                </a:solidFill>
                <a:latin typeface="Museo Sans 100" pitchFamily="50" charset="0"/>
              </a:rPr>
              <a:t>reporting of web any service performance status</a:t>
            </a:r>
          </a:p>
          <a:p>
            <a:endParaRPr lang="en-US" dirty="0" smtClean="0"/>
          </a:p>
          <a:p>
            <a:pPr marL="342900" indent="-342900">
              <a:spcBef>
                <a:spcPts val="600"/>
              </a:spcBef>
              <a:spcAft>
                <a:spcPts val="400"/>
              </a:spcAft>
              <a:buFont typeface="CA Sans" pitchFamily="2" charset="0"/>
              <a:buNone/>
              <a:defRPr/>
            </a:pPr>
            <a:r>
              <a:rPr lang="en-US" dirty="0" smtClean="0">
                <a:solidFill>
                  <a:srgbClr val="0070C0"/>
                </a:solidFill>
                <a:latin typeface="Museo Sans 500" pitchFamily="50" charset="0"/>
              </a:rPr>
              <a:t>Results: </a:t>
            </a:r>
            <a:r>
              <a:rPr lang="en-US" dirty="0" smtClean="0">
                <a:solidFill>
                  <a:srgbClr val="0070C0"/>
                </a:solidFill>
                <a:latin typeface="Museo Sans 100" pitchFamily="50" charset="0"/>
              </a:rPr>
              <a:t>Transformed IT</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Provides visibility needed to enhance the end user experience for site visitors and contributors.</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Improves site transparency to build credibility and foster good will within the user community.</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Enables proactive problem mitigation, reducing downtime and enabling cost and time efficiencies.</a:t>
            </a:r>
          </a:p>
          <a:p>
            <a:pPr marL="169863" indent="-169863">
              <a:spcBef>
                <a:spcPts val="600"/>
              </a:spcBef>
              <a:buFont typeface="Wingdings" pitchFamily="2" charset="2"/>
              <a:buChar char="§"/>
            </a:pPr>
            <a:r>
              <a:rPr lang="en-US" sz="1200" dirty="0" smtClean="0">
                <a:solidFill>
                  <a:srgbClr val="0070C0"/>
                </a:solidFill>
                <a:latin typeface="Museo Sans 100" pitchFamily="50" charset="0"/>
              </a:rPr>
              <a:t>Improves service levels for users, editors and developers by increasing access to information.</a:t>
            </a:r>
          </a:p>
          <a:p>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79</a:t>
            </a:fld>
            <a:endParaRPr lang="en-US"/>
          </a:p>
        </p:txBody>
      </p:sp>
    </p:spTree>
    <p:extLst>
      <p:ext uri="{BB962C8B-B14F-4D97-AF65-F5344CB8AC3E}">
        <p14:creationId xmlns:p14="http://schemas.microsoft.com/office/powerpoint/2010/main" val="210429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350 new logos in FY12, almost 80% YOY growth, </a:t>
            </a:r>
          </a:p>
          <a:p>
            <a:endParaRPr lang="en-US" dirty="0" smtClean="0"/>
          </a:p>
          <a:p>
            <a:r>
              <a:rPr lang="en-US" dirty="0" smtClean="0"/>
              <a:t>Examples: DB, 28000 devices monitored</a:t>
            </a:r>
          </a:p>
          <a:p>
            <a:r>
              <a:rPr lang="en-US" dirty="0" smtClean="0"/>
              <a:t>Barclays, Autodesk</a:t>
            </a:r>
            <a:r>
              <a:rPr lang="en-US" baseline="0" dirty="0" smtClean="0"/>
              <a:t> SaaS and Corporate IT, </a:t>
            </a:r>
            <a:r>
              <a:rPr lang="en-US" dirty="0" smtClean="0"/>
              <a:t>Virtustream,</a:t>
            </a:r>
            <a:r>
              <a:rPr lang="en-US" baseline="0" dirty="0" smtClean="0"/>
              <a:t> </a:t>
            </a:r>
            <a:r>
              <a:rPr lang="en-US" dirty="0" smtClean="0"/>
              <a:t>Ace Hardware</a:t>
            </a:r>
          </a:p>
          <a:p>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7</a:t>
            </a:fld>
            <a:endParaRPr lang="en-US"/>
          </a:p>
        </p:txBody>
      </p:sp>
    </p:spTree>
    <p:extLst>
      <p:ext uri="{BB962C8B-B14F-4D97-AF65-F5344CB8AC3E}">
        <p14:creationId xmlns:p14="http://schemas.microsoft.com/office/powerpoint/2010/main" val="316388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350 new logos in FY12, almost 80% YOY growth, </a:t>
            </a:r>
          </a:p>
          <a:p>
            <a:endParaRPr lang="en-US" dirty="0" smtClean="0"/>
          </a:p>
          <a:p>
            <a:r>
              <a:rPr lang="en-US" dirty="0" smtClean="0"/>
              <a:t>Examples: DB, 28000 devices monitored</a:t>
            </a:r>
          </a:p>
          <a:p>
            <a:r>
              <a:rPr lang="en-US" dirty="0" smtClean="0"/>
              <a:t>Barclays, Autodesk</a:t>
            </a:r>
            <a:r>
              <a:rPr lang="en-US" baseline="0" dirty="0" smtClean="0"/>
              <a:t> SaaS and Corporate IT, </a:t>
            </a:r>
            <a:r>
              <a:rPr lang="en-US" dirty="0" smtClean="0"/>
              <a:t>Virtustream,</a:t>
            </a:r>
            <a:r>
              <a:rPr lang="en-US" baseline="0" dirty="0" smtClean="0"/>
              <a:t> </a:t>
            </a:r>
            <a:r>
              <a:rPr lang="en-US" dirty="0" smtClean="0"/>
              <a:t>Ace Hardware</a:t>
            </a:r>
          </a:p>
          <a:p>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8</a:t>
            </a:fld>
            <a:endParaRPr lang="en-US"/>
          </a:p>
        </p:txBody>
      </p:sp>
    </p:spTree>
    <p:extLst>
      <p:ext uri="{BB962C8B-B14F-4D97-AF65-F5344CB8AC3E}">
        <p14:creationId xmlns:p14="http://schemas.microsoft.com/office/powerpoint/2010/main" val="316388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couple of slides set up our philosophy/differentiation on the products and what we are all about</a:t>
            </a:r>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9</a:t>
            </a:fld>
            <a:endParaRPr lang="en-US"/>
          </a:p>
        </p:txBody>
      </p:sp>
    </p:spTree>
    <p:extLst>
      <p:ext uri="{BB962C8B-B14F-4D97-AF65-F5344CB8AC3E}">
        <p14:creationId xmlns:p14="http://schemas.microsoft.com/office/powerpoint/2010/main" val="367116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SAAS</a:t>
            </a:r>
            <a:r>
              <a:rPr lang="en-US" baseline="0" dirty="0" smtClean="0"/>
              <a:t> </a:t>
            </a:r>
            <a:r>
              <a:rPr lang="en-US" dirty="0" smtClean="0"/>
              <a:t>Customers install </a:t>
            </a:r>
            <a:r>
              <a:rPr lang="en-US" b="1" dirty="0" smtClean="0"/>
              <a:t>robots</a:t>
            </a:r>
            <a:r>
              <a:rPr lang="en-US" dirty="0" smtClean="0"/>
              <a:t>, </a:t>
            </a:r>
            <a:r>
              <a:rPr lang="en-US" b="1" dirty="0" smtClean="0"/>
              <a:t>probes </a:t>
            </a:r>
            <a:r>
              <a:rPr lang="en-US" dirty="0" smtClean="0"/>
              <a:t>and a local </a:t>
            </a:r>
            <a:r>
              <a:rPr lang="en-US" b="1" dirty="0" smtClean="0"/>
              <a:t>relay</a:t>
            </a:r>
            <a:r>
              <a:rPr lang="en-US" dirty="0" smtClean="0"/>
              <a:t> to communicate to our highly-available and secure hosting environment</a:t>
            </a:r>
          </a:p>
        </p:txBody>
      </p:sp>
      <p:sp>
        <p:nvSpPr>
          <p:cNvPr id="4" name="Slide Number Placeholder 3"/>
          <p:cNvSpPr>
            <a:spLocks noGrp="1"/>
          </p:cNvSpPr>
          <p:nvPr>
            <p:ph type="sldNum" sz="quarter" idx="10"/>
          </p:nvPr>
        </p:nvSpPr>
        <p:spPr/>
        <p:txBody>
          <a:bodyPr/>
          <a:lstStyle/>
          <a:p>
            <a:fld id="{6B945F61-D2F6-41F1-8979-C88A071C898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 adoption</a:t>
            </a:r>
            <a:r>
              <a:rPr lang="en-US" baseline="0" dirty="0" smtClean="0"/>
              <a:t> is from the initial implementation and CUSTOMER (tenant) implementation as well.  HCL example – “ I can provision </a:t>
            </a:r>
            <a:r>
              <a:rPr lang="en-US" baseline="0" smtClean="0"/>
              <a:t>customers more </a:t>
            </a:r>
            <a:r>
              <a:rPr lang="en-US" baseline="0" dirty="0" smtClean="0"/>
              <a:t>quickly”</a:t>
            </a:r>
            <a:endParaRPr lang="en-US" dirty="0"/>
          </a:p>
        </p:txBody>
      </p:sp>
      <p:sp>
        <p:nvSpPr>
          <p:cNvPr id="4" name="Slide Number Placeholder 3"/>
          <p:cNvSpPr>
            <a:spLocks noGrp="1"/>
          </p:cNvSpPr>
          <p:nvPr>
            <p:ph type="sldNum" sz="quarter" idx="10"/>
          </p:nvPr>
        </p:nvSpPr>
        <p:spPr/>
        <p:txBody>
          <a:bodyPr/>
          <a:lstStyle/>
          <a:p>
            <a:fld id="{F24A60A7-2A26-4653-AF22-EE419B4F5CC3}" type="slidenum">
              <a:rPr lang="en-US" smtClean="0"/>
              <a:pPr/>
              <a:t>14</a:t>
            </a:fld>
            <a:endParaRPr lang="en-US"/>
          </a:p>
        </p:txBody>
      </p:sp>
    </p:spTree>
    <p:extLst>
      <p:ext uri="{BB962C8B-B14F-4D97-AF65-F5344CB8AC3E}">
        <p14:creationId xmlns:p14="http://schemas.microsoft.com/office/powerpoint/2010/main" val="3851441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1472"/>
              </a:spcAft>
            </a:pPr>
            <a:r>
              <a:rPr lang="en-US" dirty="0"/>
              <a:t>Easy</a:t>
            </a:r>
          </a:p>
          <a:p>
            <a:pPr>
              <a:spcAft>
                <a:spcPts val="1472"/>
              </a:spcAft>
            </a:pPr>
            <a:r>
              <a:rPr lang="en-US" dirty="0"/>
              <a:t>Configurable</a:t>
            </a:r>
          </a:p>
          <a:p>
            <a:pPr>
              <a:spcAft>
                <a:spcPts val="1472"/>
              </a:spcAft>
            </a:pPr>
            <a:r>
              <a:rPr lang="en-US" dirty="0"/>
              <a:t>Contextual</a:t>
            </a:r>
          </a:p>
          <a:p>
            <a:pPr>
              <a:spcAft>
                <a:spcPts val="1472"/>
              </a:spcAft>
            </a:pPr>
            <a:r>
              <a:rPr lang="en-US" dirty="0"/>
              <a:t>Fast</a:t>
            </a:r>
          </a:p>
          <a:p>
            <a:pPr>
              <a:spcAft>
                <a:spcPts val="1472"/>
              </a:spcAft>
            </a:pPr>
            <a:r>
              <a:rPr lang="en-US" dirty="0"/>
              <a:t>Collaborative</a:t>
            </a:r>
          </a:p>
          <a:p>
            <a:pPr>
              <a:spcAft>
                <a:spcPts val="1472"/>
              </a:spcAft>
            </a:pPr>
            <a:r>
              <a:rPr lang="en-US" dirty="0"/>
              <a:t>Social</a:t>
            </a:r>
          </a:p>
          <a:p>
            <a:pPr eaLnBrk="1" hangingPunct="1">
              <a:spcBef>
                <a:spcPct val="0"/>
              </a:spcBef>
            </a:pP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29E32E-4178-4E96-84C1-59EF9D28A724}" type="slidenum">
              <a:rPr lang="en-US">
                <a:ea typeface="ＭＳ Ｐゴシック" pitchFamily="84" charset="-128"/>
                <a:cs typeface="ＭＳ Ｐゴシック" pitchFamily="84" charset="-128"/>
              </a:rPr>
              <a:pPr fontAlgn="base">
                <a:spcBef>
                  <a:spcPct val="0"/>
                </a:spcBef>
                <a:spcAft>
                  <a:spcPct val="0"/>
                </a:spcAft>
                <a:defRPr/>
              </a:pPr>
              <a:t>15</a:t>
            </a:fld>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rcRect l="44954" b="40000"/>
          <a:stretch>
            <a:fillRect/>
          </a:stretch>
        </p:blipFill>
        <p:spPr>
          <a:xfrm flipH="1">
            <a:off x="0" y="2599933"/>
            <a:ext cx="9144000" cy="2543567"/>
          </a:xfrm>
          <a:prstGeom prst="rect">
            <a:avLst/>
          </a:prstGeom>
          <a:ln>
            <a:noFill/>
          </a:ln>
          <a:effectLst>
            <a:outerShdw blurRad="469900" dist="63500" dir="19860000" algn="tl" rotWithShape="0">
              <a:srgbClr val="333333">
                <a:alpha val="65000"/>
              </a:srgbClr>
            </a:outerShdw>
          </a:effectLst>
        </p:spPr>
      </p:pic>
      <p:sp>
        <p:nvSpPr>
          <p:cNvPr id="3" name="Subtitle 2"/>
          <p:cNvSpPr>
            <a:spLocks noGrp="1"/>
          </p:cNvSpPr>
          <p:nvPr>
            <p:ph type="subTitle" idx="1"/>
          </p:nvPr>
        </p:nvSpPr>
        <p:spPr>
          <a:xfrm>
            <a:off x="394570" y="3600450"/>
            <a:ext cx="7086600" cy="1200150"/>
          </a:xfrm>
        </p:spPr>
        <p:txBody>
          <a:bodyPr>
            <a:normAutofit/>
          </a:bodyPr>
          <a:lstStyle>
            <a:lvl1pPr marL="0" indent="0" algn="l">
              <a:buNone/>
              <a:defRPr sz="1800" b="0">
                <a:solidFill>
                  <a:schemeClr val="bg1"/>
                </a:solidFill>
                <a:latin typeface="Museo Sans 1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0"/>
            <a:ext cx="9144000" cy="188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2628900"/>
            <a:ext cx="7772400" cy="857250"/>
          </a:xfrm>
        </p:spPr>
        <p:txBody>
          <a:bodyPr>
            <a:normAutofit/>
          </a:bodyPr>
          <a:lstStyle>
            <a:lvl1pPr>
              <a:defRPr sz="3600" b="0">
                <a:solidFill>
                  <a:schemeClr val="bg1"/>
                </a:solidFill>
                <a:latin typeface="Museo Sans 300" pitchFamily="50" charset="0"/>
              </a:defRPr>
            </a:lvl1pPr>
          </a:lstStyle>
          <a:p>
            <a:r>
              <a:rPr lang="en-US" dirty="0" smtClean="0"/>
              <a:t>Click to edit Master title style</a:t>
            </a:r>
            <a:endParaRPr lang="en-US" dirty="0"/>
          </a:p>
        </p:txBody>
      </p:sp>
      <p:cxnSp>
        <p:nvCxnSpPr>
          <p:cNvPr id="17" name="Straight Connector 16"/>
          <p:cNvCxnSpPr/>
          <p:nvPr userDrawn="1"/>
        </p:nvCxnSpPr>
        <p:spPr>
          <a:xfrm>
            <a:off x="457200" y="3543300"/>
            <a:ext cx="800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3" cstate="print"/>
          <a:srcRect/>
          <a:stretch>
            <a:fillRect/>
          </a:stretch>
        </p:blipFill>
        <p:spPr bwMode="auto">
          <a:xfrm>
            <a:off x="6792491" y="209550"/>
            <a:ext cx="2046709" cy="762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3086100"/>
            <a:ext cx="7772400" cy="1021556"/>
          </a:xfrm>
        </p:spPr>
        <p:txBody>
          <a:bodyPr anchor="b">
            <a:noAutofit/>
          </a:bodyPr>
          <a:lstStyle>
            <a:lvl1pPr algn="l">
              <a:defRPr sz="9600" b="1" cap="all" spc="-500" baseline="0">
                <a:solidFill>
                  <a:schemeClr val="bg1">
                    <a:lumMod val="65000"/>
                  </a:schemeClr>
                </a:solidFill>
                <a:effectLst/>
                <a:latin typeface="Museo Sans 900" pitchFamily="50"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30060" y="3933826"/>
            <a:ext cx="7772400" cy="1125140"/>
          </a:xfrm>
        </p:spPr>
        <p:txBody>
          <a:bodyPr anchor="t"/>
          <a:lstStyle>
            <a:lvl1pPr marL="0" indent="0">
              <a:buNone/>
              <a:defRPr sz="2000">
                <a:solidFill>
                  <a:srgbClr val="55822F"/>
                </a:solidFill>
                <a:latin typeface="Museo Sans 300"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6"/>
          <p:cNvSpPr/>
          <p:nvPr userDrawn="1"/>
        </p:nvSpPr>
        <p:spPr>
          <a:xfrm>
            <a:off x="0" y="-171450"/>
            <a:ext cx="9144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457200" y="3962139"/>
            <a:ext cx="8001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819150"/>
            <a:ext cx="8610600" cy="3714750"/>
          </a:xfrm>
        </p:spPr>
        <p:txBody>
          <a:bodyPr/>
          <a:lstStyle>
            <a:lvl1pPr>
              <a:defRPr b="0">
                <a:solidFill>
                  <a:srgbClr val="55822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71550"/>
            <a:ext cx="4038600" cy="3394472"/>
          </a:xfrm>
        </p:spPr>
        <p:txBody>
          <a:bodyPr/>
          <a:lstStyle>
            <a:lvl1pPr>
              <a:defRPr sz="2200">
                <a:solidFill>
                  <a:srgbClr val="55822F"/>
                </a:solidFill>
              </a:defRPr>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71550"/>
            <a:ext cx="4038600" cy="3394472"/>
          </a:xfrm>
        </p:spPr>
        <p:txBody>
          <a:bodyPr/>
          <a:lstStyle>
            <a:lvl1pPr>
              <a:defRPr sz="2200">
                <a:solidFill>
                  <a:srgbClr val="55822F"/>
                </a:solidFill>
              </a:defRPr>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200" b="0">
                <a:solidFill>
                  <a:srgbClr val="5582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Autofit/>
          </a:bodyPr>
          <a:lstStyle>
            <a:lvl1pPr marL="0" indent="0">
              <a:buNone/>
              <a:defRPr sz="2200" b="0">
                <a:solidFill>
                  <a:srgbClr val="5582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971550"/>
            <a:ext cx="8610600" cy="3543300"/>
          </a:xfrm>
        </p:spPr>
        <p:txBody>
          <a:bodyPr vert="eaVert"/>
          <a:lstStyle>
            <a:lvl1pPr>
              <a:defRPr>
                <a:solidFill>
                  <a:srgbClr val="55822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623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77851" y="1116964"/>
            <a:ext cx="8113713" cy="3348038"/>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bwMode="black">
          <a:xfrm>
            <a:off x="576072" y="137160"/>
            <a:ext cx="8119872" cy="548640"/>
          </a:xfrm>
          <a:prstGeom prst="rect">
            <a:avLst/>
          </a:prstGeom>
        </p:spPr>
        <p:txBody>
          <a:bodyPr rtlCol="0">
            <a:noAutofit/>
          </a:bodyPr>
          <a:lstStyle/>
          <a:p>
            <a:r>
              <a:rPr lang="en-US" smtClean="0"/>
              <a:t>Click to edit Master title style</a:t>
            </a:r>
            <a:endParaRPr lang="en-US" dirty="0"/>
          </a:p>
        </p:txBody>
      </p:sp>
      <p:sp>
        <p:nvSpPr>
          <p:cNvPr id="5" name="Slide Number Placeholder 5"/>
          <p:cNvSpPr>
            <a:spLocks noGrp="1"/>
          </p:cNvSpPr>
          <p:nvPr>
            <p:ph type="sldNum" sz="quarter" idx="14"/>
          </p:nvPr>
        </p:nvSpPr>
        <p:spPr>
          <a:xfrm>
            <a:off x="469900" y="4854179"/>
            <a:ext cx="382588" cy="273844"/>
          </a:xfrm>
          <a:prstGeom prst="rect">
            <a:avLst/>
          </a:prstGeom>
        </p:spPr>
        <p:txBody>
          <a:bodyPr/>
          <a:lstStyle>
            <a:lvl1pPr>
              <a:defRPr/>
            </a:lvl1pPr>
          </a:lstStyle>
          <a:p>
            <a:pPr>
              <a:defRPr/>
            </a:pPr>
            <a:fld id="{F8F64C48-F727-48C7-AC2B-79332BE45837}" type="slidenum">
              <a:rPr lang="en-US"/>
              <a:pPr>
                <a:defRPr/>
              </a:pPr>
              <a:t>‹#›</a:t>
            </a:fld>
            <a:endParaRPr lang="en-US" dirty="0"/>
          </a:p>
        </p:txBody>
      </p:sp>
      <p:sp>
        <p:nvSpPr>
          <p:cNvPr id="7" name="Footer Placeholder 4"/>
          <p:cNvSpPr>
            <a:spLocks noGrp="1"/>
          </p:cNvSpPr>
          <p:nvPr>
            <p:ph type="ftr" sz="quarter" idx="15"/>
          </p:nvPr>
        </p:nvSpPr>
        <p:spPr>
          <a:xfrm>
            <a:off x="2116139" y="4854179"/>
            <a:ext cx="5761037" cy="273844"/>
          </a:xfrm>
          <a:prstGeom prst="rect">
            <a:avLst/>
          </a:prstGeom>
        </p:spPr>
        <p:txBody>
          <a:bodyPr/>
          <a:lstStyle>
            <a:lvl1pPr>
              <a:defRPr/>
            </a:lvl1pPr>
          </a:lstStyle>
          <a:p>
            <a:pPr>
              <a:defRPr/>
            </a:pPr>
            <a:r>
              <a:rPr lang="en-US" dirty="0" smtClean="0"/>
              <a:t>CA ecoMeter Update for SA Immersion Training</a:t>
            </a:r>
            <a:endParaRPr lang="en-US" dirty="0"/>
          </a:p>
        </p:txBody>
      </p:sp>
      <p:sp>
        <p:nvSpPr>
          <p:cNvPr id="8" name="Date Placeholder 7"/>
          <p:cNvSpPr>
            <a:spLocks noGrp="1"/>
          </p:cNvSpPr>
          <p:nvPr>
            <p:ph type="dt" sz="half" idx="2"/>
          </p:nvPr>
        </p:nvSpPr>
        <p:spPr>
          <a:xfrm>
            <a:off x="870557" y="4854179"/>
            <a:ext cx="1234440" cy="273844"/>
          </a:xfrm>
          <a:prstGeom prst="rect">
            <a:avLst/>
          </a:prstGeom>
        </p:spPr>
        <p:txBody>
          <a:bodyPr vert="horz" lIns="91440" tIns="45720" rIns="91440" bIns="45720" rtlCol="0" anchor="t"/>
          <a:lstStyle>
            <a:lvl1pPr algn="l" defTabSz="457200" rtl="0" fontAlgn="auto">
              <a:spcBef>
                <a:spcPts val="0"/>
              </a:spcBef>
              <a:spcAft>
                <a:spcPts val="0"/>
              </a:spcAft>
              <a:defRPr lang="en-US" sz="1000" kern="1200" smtClean="0">
                <a:solidFill>
                  <a:schemeClr val="tx1"/>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41198594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1" cstate="print"/>
          <a:srcRect b="84392"/>
          <a:stretch>
            <a:fillRect/>
          </a:stretch>
        </p:blipFill>
        <p:spPr>
          <a:xfrm flipV="1">
            <a:off x="0" y="4781811"/>
            <a:ext cx="9144000" cy="361689"/>
          </a:xfrm>
          <a:prstGeom prst="rect">
            <a:avLst/>
          </a:prstGeom>
          <a:ln>
            <a:noFill/>
          </a:ln>
          <a:effectLst>
            <a:outerShdw blurRad="292100" dist="63500" dir="16320000" algn="tl" rotWithShape="0">
              <a:srgbClr val="333333">
                <a:alpha val="65000"/>
              </a:srgbClr>
            </a:outerShdw>
          </a:effectLst>
        </p:spPr>
      </p:pic>
      <p:sp>
        <p:nvSpPr>
          <p:cNvPr id="2" name="Title Placeholder 1"/>
          <p:cNvSpPr>
            <a:spLocks noGrp="1"/>
          </p:cNvSpPr>
          <p:nvPr>
            <p:ph type="title"/>
          </p:nvPr>
        </p:nvSpPr>
        <p:spPr>
          <a:xfrm>
            <a:off x="228600" y="86116"/>
            <a:ext cx="8610600" cy="65683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00100"/>
            <a:ext cx="8610600" cy="37147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p:nvSpPr>
        <p:spPr>
          <a:xfrm>
            <a:off x="6209778" y="4793218"/>
            <a:ext cx="2895600"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latin typeface="Museo Sans 100" pitchFamily="50" charset="0"/>
                <a:ea typeface="Verdana" pitchFamily="34" charset="0"/>
                <a:cs typeface="Verdana" pitchFamily="34" charset="0"/>
              </a:rPr>
              <a:t>Page </a:t>
            </a:r>
            <a:fld id="{7D8B9635-5ED5-458D-8BEA-3C5685272BA4}" type="slidenum">
              <a:rPr lang="en-US" sz="900" smtClean="0">
                <a:solidFill>
                  <a:schemeClr val="bg1">
                    <a:lumMod val="50000"/>
                  </a:schemeClr>
                </a:solidFill>
                <a:latin typeface="Museo Sans 100" pitchFamily="50" charset="0"/>
                <a:ea typeface="Verdana" pitchFamily="34" charset="0"/>
                <a:cs typeface="Verdana"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900" dirty="0" smtClean="0">
              <a:solidFill>
                <a:schemeClr val="bg1">
                  <a:lumMod val="50000"/>
                </a:schemeClr>
              </a:solidFill>
              <a:latin typeface="Museo Sans 100" pitchFamily="50" charset="0"/>
              <a:ea typeface="Verdana" pitchFamily="34" charset="0"/>
              <a:cs typeface="Verdana"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85000"/>
                  </a:schemeClr>
                </a:solidFill>
                <a:latin typeface="Museo Sans 100" pitchFamily="50" charset="0"/>
                <a:ea typeface="Verdana" pitchFamily="34" charset="0"/>
                <a:cs typeface="Verdana" pitchFamily="34" charset="0"/>
              </a:rPr>
              <a:t>© nimsoft, all</a:t>
            </a:r>
            <a:r>
              <a:rPr lang="en-US" sz="900" baseline="0" dirty="0" smtClean="0">
                <a:solidFill>
                  <a:schemeClr val="bg1">
                    <a:lumMod val="85000"/>
                  </a:schemeClr>
                </a:solidFill>
                <a:latin typeface="Museo Sans 100" pitchFamily="50" charset="0"/>
                <a:ea typeface="Verdana" pitchFamily="34" charset="0"/>
                <a:cs typeface="Verdana" pitchFamily="34" charset="0"/>
              </a:rPr>
              <a:t> rights reserved</a:t>
            </a:r>
            <a:endParaRPr lang="en-US" sz="900" dirty="0" smtClean="0">
              <a:solidFill>
                <a:schemeClr val="bg1">
                  <a:lumMod val="50000"/>
                </a:schemeClr>
              </a:solidFill>
              <a:latin typeface="Museo Sans 100" pitchFamily="50" charset="0"/>
              <a:ea typeface="Verdana" pitchFamily="34" charset="0"/>
              <a:cs typeface="Verdana" pitchFamily="34" charset="0"/>
            </a:endParaRPr>
          </a:p>
        </p:txBody>
      </p:sp>
      <p:pic>
        <p:nvPicPr>
          <p:cNvPr id="10" name="Picture 9" descr="nimsoft_white_logo.png"/>
          <p:cNvPicPr>
            <a:picLocks noChangeAspect="1"/>
          </p:cNvPicPr>
          <p:nvPr/>
        </p:nvPicPr>
        <p:blipFill>
          <a:blip r:embed="rId12" cstate="print"/>
          <a:stretch>
            <a:fillRect/>
          </a:stretch>
        </p:blipFill>
        <p:spPr>
          <a:xfrm>
            <a:off x="4010" y="4787292"/>
            <a:ext cx="846421" cy="411162"/>
          </a:xfrm>
          <a:prstGeom prst="rect">
            <a:avLst/>
          </a:prstGeom>
        </p:spPr>
      </p:pic>
      <p:cxnSp>
        <p:nvCxnSpPr>
          <p:cNvPr id="8" name="Straight Connector 7"/>
          <p:cNvCxnSpPr/>
          <p:nvPr/>
        </p:nvCxnSpPr>
        <p:spPr>
          <a:xfrm>
            <a:off x="228600" y="666750"/>
            <a:ext cx="8610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8" r:id="rId7"/>
    <p:sldLayoutId id="2147483659" r:id="rId8"/>
    <p:sldLayoutId id="2147483660" r:id="rId9"/>
  </p:sldLayoutIdLst>
  <p:hf sldNum="0" hdr="0" ftr="0" dt="0"/>
  <p:txStyles>
    <p:titleStyle>
      <a:lvl1pPr algn="l" defTabSz="914400" rtl="0" eaLnBrk="1" latinLnBrk="0" hangingPunct="1">
        <a:spcBef>
          <a:spcPct val="0"/>
        </a:spcBef>
        <a:buNone/>
        <a:defRPr sz="2800" kern="1200">
          <a:solidFill>
            <a:schemeClr val="tx1">
              <a:lumMod val="65000"/>
              <a:lumOff val="35000"/>
            </a:schemeClr>
          </a:solidFill>
          <a:latin typeface="Museo Sans 300" pitchFamily="50" charset="0"/>
          <a:ea typeface="Verdana" pitchFamily="34" charset="0"/>
          <a:cs typeface="Verdana" pitchFamily="34" charset="0"/>
        </a:defRPr>
      </a:lvl1pPr>
    </p:titleStyle>
    <p:bodyStyle>
      <a:lvl1pPr marL="225425" indent="-225425" algn="l" defTabSz="914400" rtl="0" eaLnBrk="1" latinLnBrk="0" hangingPunct="1">
        <a:spcBef>
          <a:spcPct val="20000"/>
        </a:spcBef>
        <a:buClr>
          <a:srgbClr val="55822F"/>
        </a:buClr>
        <a:buFont typeface="Verdana" pitchFamily="34" charset="0"/>
        <a:buChar char="›"/>
        <a:defRPr sz="2200" kern="1200">
          <a:solidFill>
            <a:srgbClr val="55822F"/>
          </a:solidFill>
          <a:latin typeface="Museo Sans 300" pitchFamily="50" charset="0"/>
          <a:ea typeface="Verdana" pitchFamily="34" charset="0"/>
          <a:cs typeface="Verdana" pitchFamily="34" charset="0"/>
        </a:defRPr>
      </a:lvl1pPr>
      <a:lvl2pPr marL="514350" indent="-227013" algn="l" defTabSz="914400" rtl="0" eaLnBrk="1" latinLnBrk="0" hangingPunct="1">
        <a:spcBef>
          <a:spcPct val="20000"/>
        </a:spcBef>
        <a:buClr>
          <a:srgbClr val="55822F"/>
        </a:buClr>
        <a:buFont typeface="Verdana" pitchFamily="34" charset="0"/>
        <a:buChar char="»"/>
        <a:defRPr sz="2000" kern="1200">
          <a:solidFill>
            <a:schemeClr val="tx1">
              <a:lumMod val="50000"/>
              <a:lumOff val="50000"/>
            </a:schemeClr>
          </a:solidFill>
          <a:latin typeface="Museo Sans 300" pitchFamily="50" charset="0"/>
          <a:ea typeface="Verdana" pitchFamily="34" charset="0"/>
          <a:cs typeface="Verdana" pitchFamily="34" charset="0"/>
        </a:defRPr>
      </a:lvl2pPr>
      <a:lvl3pPr marL="742950" indent="-166688" algn="l" defTabSz="914400" rtl="0" eaLnBrk="1" latinLnBrk="0" hangingPunct="1">
        <a:spcBef>
          <a:spcPct val="20000"/>
        </a:spcBef>
        <a:buClr>
          <a:srgbClr val="55822F"/>
        </a:buClr>
        <a:buFont typeface="Verdana" pitchFamily="34" charset="0"/>
        <a:buChar char="-"/>
        <a:defRPr sz="1800" kern="1200">
          <a:solidFill>
            <a:schemeClr val="bg1">
              <a:lumMod val="50000"/>
            </a:schemeClr>
          </a:solidFill>
          <a:latin typeface="Museo Sans 300" pitchFamily="50" charset="0"/>
          <a:ea typeface="Verdana" pitchFamily="34" charset="0"/>
          <a:cs typeface="Verdana" pitchFamily="34" charset="0"/>
        </a:defRPr>
      </a:lvl3pPr>
      <a:lvl4pPr marL="1028700" indent="-176213" algn="l" defTabSz="914400" rtl="0" eaLnBrk="1" latinLnBrk="0" hangingPunct="1">
        <a:spcBef>
          <a:spcPct val="20000"/>
        </a:spcBef>
        <a:buClr>
          <a:srgbClr val="55822F"/>
        </a:buClr>
        <a:buFont typeface="Arial" pitchFamily="34" charset="0"/>
        <a:buChar char="-"/>
        <a:defRPr sz="1600" kern="1200">
          <a:solidFill>
            <a:schemeClr val="bg1">
              <a:lumMod val="50000"/>
            </a:schemeClr>
          </a:solidFill>
          <a:latin typeface="Museo Sans 300" pitchFamily="50" charset="0"/>
          <a:ea typeface="Verdana" pitchFamily="34" charset="0"/>
          <a:cs typeface="Verdana" pitchFamily="34" charset="0"/>
        </a:defRPr>
      </a:lvl4pPr>
      <a:lvl5pPr marL="1314450" indent="-161925" algn="l" defTabSz="914400" rtl="0" eaLnBrk="1" latinLnBrk="0" hangingPunct="1">
        <a:spcBef>
          <a:spcPct val="20000"/>
        </a:spcBef>
        <a:buFont typeface="Arial" pitchFamily="34" charset="0"/>
        <a:buChar char="»"/>
        <a:defRPr sz="1600" kern="1200">
          <a:solidFill>
            <a:schemeClr val="bg1">
              <a:lumMod val="50000"/>
            </a:schemeClr>
          </a:solidFill>
          <a:latin typeface="Museo Sans 300"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hyperlink" Target="http://www.linkedin.com/company/18882?trk=cws-btn-overview-0-0" TargetMode="External"/><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hyperlink" Target="https://twitter.com/" TargetMode="External"/><Relationship Id="rId1" Type="http://schemas.openxmlformats.org/officeDocument/2006/relationships/slideLayout" Target="../slideLayouts/slideLayout3.xml"/><Relationship Id="rId6" Type="http://schemas.openxmlformats.org/officeDocument/2006/relationships/hyperlink" Target="https://plus.google.com/109847280945749301795?prsrc=3" TargetMode="External"/><Relationship Id="rId5" Type="http://schemas.openxmlformats.org/officeDocument/2006/relationships/image" Target="../media/image94.png"/><Relationship Id="rId4" Type="http://schemas.openxmlformats.org/officeDocument/2006/relationships/hyperlink" Target="https://www.facebook.com/Nimsoft" TargetMode="External"/><Relationship Id="rId9" Type="http://schemas.openxmlformats.org/officeDocument/2006/relationships/image" Target="../media/image9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hyperlink" Target="http://www.nimsoft.com/solutions/storage" TargetMode="External"/><Relationship Id="rId18" Type="http://schemas.openxmlformats.org/officeDocument/2006/relationships/image" Target="../media/image104.png"/><Relationship Id="rId3" Type="http://schemas.openxmlformats.org/officeDocument/2006/relationships/hyperlink" Target="http://www.nimsoft.com/solutions/application" TargetMode="External"/><Relationship Id="rId7" Type="http://schemas.openxmlformats.org/officeDocument/2006/relationships/hyperlink" Target="http://www.nimsoft.com/solutions/database" TargetMode="External"/><Relationship Id="rId12" Type="http://schemas.openxmlformats.org/officeDocument/2006/relationships/image" Target="../media/image101.png"/><Relationship Id="rId17" Type="http://schemas.openxmlformats.org/officeDocument/2006/relationships/hyperlink" Target="http://www.nimsoft.com/solutions/dcim" TargetMode="External"/><Relationship Id="rId2" Type="http://schemas.openxmlformats.org/officeDocument/2006/relationships/notesSlide" Target="../notesSlides/notesSlide10.xml"/><Relationship Id="rId16"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98.png"/><Relationship Id="rId11" Type="http://schemas.openxmlformats.org/officeDocument/2006/relationships/hyperlink" Target="http://www.nimsoft.com/solutions/server" TargetMode="External"/><Relationship Id="rId5" Type="http://schemas.openxmlformats.org/officeDocument/2006/relationships/hyperlink" Target="http://www.nimsoft.com/solutions/cloud" TargetMode="External"/><Relationship Id="rId15" Type="http://schemas.openxmlformats.org/officeDocument/2006/relationships/hyperlink" Target="http://www.nimsoft.com/solutions/nimsoft-monitor/user-experience" TargetMode="External"/><Relationship Id="rId10" Type="http://schemas.openxmlformats.org/officeDocument/2006/relationships/image" Target="../media/image100.png"/><Relationship Id="rId4" Type="http://schemas.openxmlformats.org/officeDocument/2006/relationships/image" Target="../media/image97.png"/><Relationship Id="rId9" Type="http://schemas.openxmlformats.org/officeDocument/2006/relationships/hyperlink" Target="http://www.nimsoft.com/solutions/network" TargetMode="External"/><Relationship Id="rId14" Type="http://schemas.openxmlformats.org/officeDocument/2006/relationships/image" Target="../media/image102.png"/></Relationships>
</file>

<file path=ppt/slides/_rels/slide1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3.xml"/><Relationship Id="rId4" Type="http://schemas.openxmlformats.org/officeDocument/2006/relationships/image" Target="../media/image113.jpeg"/></Relationships>
</file>

<file path=ppt/slides/_rels/slide3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itunes.apple.com/us/app/nimsoft/id399514127?mt=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7.png"/></Relationships>
</file>

<file path=ppt/slides/_rels/slide3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jpeg"/><Relationship Id="rId7" Type="http://schemas.openxmlformats.org/officeDocument/2006/relationships/image" Target="../media/image125.gif"/><Relationship Id="rId2" Type="http://schemas.openxmlformats.org/officeDocument/2006/relationships/image" Target="../media/image120.jpeg"/><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23.jpeg"/><Relationship Id="rId4" Type="http://schemas.openxmlformats.org/officeDocument/2006/relationships/image" Target="../media/image122.jpeg"/></Relationships>
</file>

<file path=ppt/slides/_rels/slide3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www.nimsoft.com/archives/2404" TargetMode="External"/><Relationship Id="rId5" Type="http://schemas.openxmlformats.org/officeDocument/2006/relationships/image" Target="../media/image7.png"/><Relationship Id="rId4" Type="http://schemas.openxmlformats.org/officeDocument/2006/relationships/hyperlink" Target="http://www.mspalliance.com/2011/09/nimsoft-wins-mspalliance-mspworld-cup-award%e2%84%a2-2011/"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35.jpeg"/><Relationship Id="rId13" Type="http://schemas.openxmlformats.org/officeDocument/2006/relationships/image" Target="../media/image14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3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38.png"/><Relationship Id="rId5" Type="http://schemas.openxmlformats.org/officeDocument/2006/relationships/diagramQuickStyle" Target="../diagrams/quickStyle2.xml"/><Relationship Id="rId10" Type="http://schemas.openxmlformats.org/officeDocument/2006/relationships/image" Target="../media/image137.png"/><Relationship Id="rId4" Type="http://schemas.openxmlformats.org/officeDocument/2006/relationships/diagramLayout" Target="../diagrams/layout2.xml"/><Relationship Id="rId9" Type="http://schemas.openxmlformats.org/officeDocument/2006/relationships/image" Target="../media/image136.jpeg"/></Relationships>
</file>

<file path=ppt/slides/_rels/slide47.xml.rels><?xml version="1.0" encoding="UTF-8" standalone="yes"?>
<Relationships xmlns="http://schemas.openxmlformats.org/package/2006/relationships"><Relationship Id="rId8" Type="http://schemas.openxmlformats.org/officeDocument/2006/relationships/image" Target="../media/image13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6.jpeg"/></Relationships>
</file>

<file path=ppt/slides/_rels/slide48.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hyperlink" Target="http://www.nimsoft.com/solutions/knowledge-management" TargetMode="External"/><Relationship Id="rId18" Type="http://schemas.microsoft.com/office/2007/relationships/hdphoto" Target="../media/hdphoto3.wdp"/><Relationship Id="rId3" Type="http://schemas.openxmlformats.org/officeDocument/2006/relationships/hyperlink" Target="http://www.nimsoft.com/solutions/incident-management" TargetMode="External"/><Relationship Id="rId7" Type="http://schemas.openxmlformats.org/officeDocument/2006/relationships/hyperlink" Target="http://www.nimsoft.com/solutions/nimsoft-service-desk/service-level-management" TargetMode="External"/><Relationship Id="rId12" Type="http://schemas.openxmlformats.org/officeDocument/2006/relationships/image" Target="../media/image145.png"/><Relationship Id="rId17" Type="http://schemas.openxmlformats.org/officeDocument/2006/relationships/image" Target="../media/image148.png"/><Relationship Id="rId2" Type="http://schemas.openxmlformats.org/officeDocument/2006/relationships/notesSlide" Target="../notesSlides/notesSlide2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142.png"/><Relationship Id="rId11" Type="http://schemas.openxmlformats.org/officeDocument/2006/relationships/hyperlink" Target="http://www.nimsoft.com/solutions/configuration-management" TargetMode="External"/><Relationship Id="rId5" Type="http://schemas.openxmlformats.org/officeDocument/2006/relationships/hyperlink" Target="http://www.nimsoft.com/solutions/problem-management" TargetMode="External"/><Relationship Id="rId15" Type="http://schemas.openxmlformats.org/officeDocument/2006/relationships/image" Target="../media/image147.png"/><Relationship Id="rId10" Type="http://schemas.openxmlformats.org/officeDocument/2006/relationships/image" Target="../media/image144.png"/><Relationship Id="rId4" Type="http://schemas.openxmlformats.org/officeDocument/2006/relationships/image" Target="../media/image141.png"/><Relationship Id="rId9" Type="http://schemas.openxmlformats.org/officeDocument/2006/relationships/hyperlink" Target="http://www.nimsoft.com/solutions/change-management" TargetMode="External"/><Relationship Id="rId14" Type="http://schemas.openxmlformats.org/officeDocument/2006/relationships/image" Target="../media/image146.png"/></Relationships>
</file>

<file path=ppt/slides/_rels/slide49.xml.rels><?xml version="1.0" encoding="UTF-8" standalone="yes"?>
<Relationships xmlns="http://schemas.openxmlformats.org/package/2006/relationships"><Relationship Id="rId3" Type="http://schemas.openxmlformats.org/officeDocument/2006/relationships/hyperlink" Target="http://www.appsassociates.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0.gi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White%20Papers/nimsoft-451-itmaas-wp-2012-03-20.pdf"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hyperlink" Target="http://www.hondampe.com.au/" TargetMode="Externa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gif"/><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gi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gif"/></Relationships>
</file>

<file path=ppt/slides/_rels/slide7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61.jpeg"/></Relationships>
</file>

<file path=ppt/slides/_rels/slide7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3.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4.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www.google.com/url?sa=t&amp;rct=j&amp;q=&amp;esrc=s&amp;source=web&amp;cd=3&amp;ved=0CDUQFjAC&amp;url=http://www.nimsoft.com/wp-content/uploads/2012/02/nimsoft-case-study-wikimedia.pdf&amp;ei=S15xT7OuFNPaiQKVm6DpDA&amp;usg=AFQjCNHFNhOPGiJqbXrOnF7di8_IBpkDGg&amp;sig2=UjCweJuFZDHJypUtIWrte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nimsoft.com/customers/case-studies" TargetMode="External"/><Relationship Id="rId5" Type="http://schemas.openxmlformats.org/officeDocument/2006/relationships/image" Target="../media/image166.png"/><Relationship Id="rId4" Type="http://schemas.openxmlformats.org/officeDocument/2006/relationships/image" Target="../media/image165.png"/></Relationships>
</file>

<file path=ppt/slides/_rels/slide8.xml.rels><?xml version="1.0" encoding="UTF-8" standalone="yes"?>
<Relationships xmlns="http://schemas.openxmlformats.org/package/2006/relationships"><Relationship Id="rId13" Type="http://schemas.openxmlformats.org/officeDocument/2006/relationships/image" Target="../media/image34.gif"/><Relationship Id="rId18" Type="http://schemas.openxmlformats.org/officeDocument/2006/relationships/image" Target="../media/image39.png"/><Relationship Id="rId26" Type="http://schemas.openxmlformats.org/officeDocument/2006/relationships/image" Target="../media/image47.gif"/><Relationship Id="rId39" Type="http://schemas.openxmlformats.org/officeDocument/2006/relationships/image" Target="../media/image59.gif"/><Relationship Id="rId21" Type="http://schemas.openxmlformats.org/officeDocument/2006/relationships/image" Target="../media/image42.gif"/><Relationship Id="rId34" Type="http://schemas.openxmlformats.org/officeDocument/2006/relationships/image" Target="../media/image55.gif"/><Relationship Id="rId42" Type="http://schemas.openxmlformats.org/officeDocument/2006/relationships/image" Target="../media/image62.gif"/><Relationship Id="rId47" Type="http://schemas.openxmlformats.org/officeDocument/2006/relationships/image" Target="../media/image67.gif"/><Relationship Id="rId50" Type="http://schemas.openxmlformats.org/officeDocument/2006/relationships/image" Target="../media/image70.gif"/><Relationship Id="rId55" Type="http://schemas.openxmlformats.org/officeDocument/2006/relationships/image" Target="../media/image75.png"/><Relationship Id="rId7" Type="http://schemas.openxmlformats.org/officeDocument/2006/relationships/image" Target="../media/image28.gif"/><Relationship Id="rId12" Type="http://schemas.openxmlformats.org/officeDocument/2006/relationships/image" Target="../media/image33.gif"/><Relationship Id="rId17" Type="http://schemas.openxmlformats.org/officeDocument/2006/relationships/image" Target="../media/image38.gif"/><Relationship Id="rId25" Type="http://schemas.openxmlformats.org/officeDocument/2006/relationships/image" Target="../media/image46.gif"/><Relationship Id="rId33" Type="http://schemas.openxmlformats.org/officeDocument/2006/relationships/image" Target="../media/image54.gif"/><Relationship Id="rId38" Type="http://schemas.openxmlformats.org/officeDocument/2006/relationships/image" Target="../media/image24.png"/><Relationship Id="rId46" Type="http://schemas.openxmlformats.org/officeDocument/2006/relationships/image" Target="../media/image66.gif"/><Relationship Id="rId59" Type="http://schemas.openxmlformats.org/officeDocument/2006/relationships/image" Target="../media/image79.gif"/><Relationship Id="rId2" Type="http://schemas.openxmlformats.org/officeDocument/2006/relationships/notesSlide" Target="../notesSlides/notesSlide5.xml"/><Relationship Id="rId16" Type="http://schemas.openxmlformats.org/officeDocument/2006/relationships/image" Target="../media/image37.gif"/><Relationship Id="rId20" Type="http://schemas.openxmlformats.org/officeDocument/2006/relationships/image" Target="../media/image41.gif"/><Relationship Id="rId29" Type="http://schemas.openxmlformats.org/officeDocument/2006/relationships/image" Target="../media/image50.gif"/><Relationship Id="rId41" Type="http://schemas.openxmlformats.org/officeDocument/2006/relationships/image" Target="../media/image61.png"/><Relationship Id="rId54" Type="http://schemas.openxmlformats.org/officeDocument/2006/relationships/image" Target="../media/image74.gif"/><Relationship Id="rId1" Type="http://schemas.openxmlformats.org/officeDocument/2006/relationships/slideLayout" Target="../slideLayouts/slideLayout3.xml"/><Relationship Id="rId6" Type="http://schemas.openxmlformats.org/officeDocument/2006/relationships/image" Target="../media/image27.gif"/><Relationship Id="rId11" Type="http://schemas.openxmlformats.org/officeDocument/2006/relationships/image" Target="../media/image32.gif"/><Relationship Id="rId24" Type="http://schemas.openxmlformats.org/officeDocument/2006/relationships/image" Target="../media/image45.gif"/><Relationship Id="rId32" Type="http://schemas.openxmlformats.org/officeDocument/2006/relationships/image" Target="../media/image53.gif"/><Relationship Id="rId37" Type="http://schemas.openxmlformats.org/officeDocument/2006/relationships/image" Target="../media/image58.gif"/><Relationship Id="rId40" Type="http://schemas.openxmlformats.org/officeDocument/2006/relationships/image" Target="../media/image60.png"/><Relationship Id="rId45" Type="http://schemas.openxmlformats.org/officeDocument/2006/relationships/image" Target="../media/image65.gif"/><Relationship Id="rId53" Type="http://schemas.openxmlformats.org/officeDocument/2006/relationships/image" Target="../media/image73.gif"/><Relationship Id="rId58" Type="http://schemas.openxmlformats.org/officeDocument/2006/relationships/image" Target="../media/image78.gif"/><Relationship Id="rId5" Type="http://schemas.openxmlformats.org/officeDocument/2006/relationships/image" Target="../media/image26.png"/><Relationship Id="rId15" Type="http://schemas.openxmlformats.org/officeDocument/2006/relationships/image" Target="../media/image36.gif"/><Relationship Id="rId23" Type="http://schemas.openxmlformats.org/officeDocument/2006/relationships/image" Target="../media/image44.gif"/><Relationship Id="rId28" Type="http://schemas.openxmlformats.org/officeDocument/2006/relationships/image" Target="../media/image49.gif"/><Relationship Id="rId36" Type="http://schemas.openxmlformats.org/officeDocument/2006/relationships/image" Target="../media/image57.gif"/><Relationship Id="rId49" Type="http://schemas.openxmlformats.org/officeDocument/2006/relationships/image" Target="../media/image69.gif"/><Relationship Id="rId57" Type="http://schemas.openxmlformats.org/officeDocument/2006/relationships/image" Target="../media/image77.gif"/><Relationship Id="rId10" Type="http://schemas.openxmlformats.org/officeDocument/2006/relationships/image" Target="../media/image31.gif"/><Relationship Id="rId19" Type="http://schemas.openxmlformats.org/officeDocument/2006/relationships/image" Target="../media/image40.gif"/><Relationship Id="rId31" Type="http://schemas.openxmlformats.org/officeDocument/2006/relationships/image" Target="../media/image52.gif"/><Relationship Id="rId44" Type="http://schemas.openxmlformats.org/officeDocument/2006/relationships/image" Target="../media/image64.jpeg"/><Relationship Id="rId52" Type="http://schemas.openxmlformats.org/officeDocument/2006/relationships/image" Target="../media/image72.gif"/><Relationship Id="rId4" Type="http://schemas.openxmlformats.org/officeDocument/2006/relationships/image" Target="../media/image25.jpeg"/><Relationship Id="rId9" Type="http://schemas.openxmlformats.org/officeDocument/2006/relationships/image" Target="../media/image30.gif"/><Relationship Id="rId14" Type="http://schemas.openxmlformats.org/officeDocument/2006/relationships/image" Target="../media/image35.gif"/><Relationship Id="rId22" Type="http://schemas.openxmlformats.org/officeDocument/2006/relationships/image" Target="../media/image43.jpeg"/><Relationship Id="rId27" Type="http://schemas.openxmlformats.org/officeDocument/2006/relationships/image" Target="../media/image48.gif"/><Relationship Id="rId30" Type="http://schemas.openxmlformats.org/officeDocument/2006/relationships/image" Target="../media/image51.gif"/><Relationship Id="rId35" Type="http://schemas.openxmlformats.org/officeDocument/2006/relationships/image" Target="../media/image56.gif"/><Relationship Id="rId43" Type="http://schemas.openxmlformats.org/officeDocument/2006/relationships/image" Target="../media/image63.gif"/><Relationship Id="rId48" Type="http://schemas.openxmlformats.org/officeDocument/2006/relationships/image" Target="../media/image68.png"/><Relationship Id="rId56" Type="http://schemas.openxmlformats.org/officeDocument/2006/relationships/image" Target="../media/image76.gif"/><Relationship Id="rId8" Type="http://schemas.openxmlformats.org/officeDocument/2006/relationships/image" Target="../media/image29.gif"/><Relationship Id="rId51" Type="http://schemas.openxmlformats.org/officeDocument/2006/relationships/image" Target="../media/image71.gif"/><Relationship Id="rId3" Type="http://schemas.openxmlformats.org/officeDocument/2006/relationships/hyperlink" Target="http://www.nimsoft.com/customers/case-studies"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www.linkedin.com/company/18882?trk=cws-btn-overview-0-0" TargetMode="External"/><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hyperlink" Target="https://twitter.com/" TargetMode="External"/><Relationship Id="rId1" Type="http://schemas.openxmlformats.org/officeDocument/2006/relationships/slideLayout" Target="../slideLayouts/slideLayout3.xml"/><Relationship Id="rId6" Type="http://schemas.openxmlformats.org/officeDocument/2006/relationships/hyperlink" Target="https://plus.google.com/109847280945749301795?prsrc=3" TargetMode="External"/><Relationship Id="rId5" Type="http://schemas.openxmlformats.org/officeDocument/2006/relationships/image" Target="../media/image94.png"/><Relationship Id="rId4" Type="http://schemas.openxmlformats.org/officeDocument/2006/relationships/hyperlink" Target="https://www.facebook.com/Nimsoft" TargetMode="External"/><Relationship Id="rId9" Type="http://schemas.openxmlformats.org/officeDocument/2006/relationships/image" Target="../media/image96.png"/></Relationships>
</file>

<file path=ppt/slides/_rels/slide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Installing Fonts</a:t>
            </a:r>
            <a:endParaRPr lang="en-US" dirty="0">
              <a:latin typeface="+mj-lt"/>
            </a:endParaRPr>
          </a:p>
        </p:txBody>
      </p:sp>
      <p:sp>
        <p:nvSpPr>
          <p:cNvPr id="3" name="Content Placeholder 2"/>
          <p:cNvSpPr>
            <a:spLocks noGrp="1"/>
          </p:cNvSpPr>
          <p:nvPr>
            <p:ph idx="1"/>
          </p:nvPr>
        </p:nvSpPr>
        <p:spPr>
          <a:xfrm>
            <a:off x="228600" y="819150"/>
            <a:ext cx="6324600" cy="3714750"/>
          </a:xfrm>
        </p:spPr>
        <p:txBody>
          <a:bodyPr>
            <a:normAutofit/>
          </a:bodyPr>
          <a:lstStyle/>
          <a:p>
            <a:r>
              <a:rPr lang="en-US" sz="1800" dirty="0" smtClean="0">
                <a:latin typeface="+mj-lt"/>
              </a:rPr>
              <a:t>STOP. This presentation uses fonts that are not included on Nimsoft or CA laptops. To make sure it presents correctly:</a:t>
            </a:r>
          </a:p>
          <a:p>
            <a:pPr lvl="1"/>
            <a:r>
              <a:rPr lang="en-US" sz="1600" dirty="0" smtClean="0">
                <a:latin typeface="+mj-lt"/>
              </a:rPr>
              <a:t>Open the Font-Museo.zip, pointed </a:t>
            </a:r>
            <a:r>
              <a:rPr lang="en-US" sz="1600" dirty="0">
                <a:latin typeface="+mj-lt"/>
              </a:rPr>
              <a:t>to </a:t>
            </a:r>
            <a:r>
              <a:rPr lang="en-US" sz="1600" dirty="0" smtClean="0">
                <a:latin typeface="+mj-lt"/>
              </a:rPr>
              <a:t>below.</a:t>
            </a:r>
          </a:p>
          <a:p>
            <a:pPr lvl="1"/>
            <a:r>
              <a:rPr lang="en-US" sz="1600" dirty="0" smtClean="0">
                <a:latin typeface="+mj-lt"/>
              </a:rPr>
              <a:t>Unzip the fonts to a folder on your desktop. </a:t>
            </a:r>
          </a:p>
          <a:p>
            <a:pPr lvl="1"/>
            <a:r>
              <a:rPr lang="en-US" sz="1600" dirty="0" smtClean="0">
                <a:latin typeface="+mj-lt"/>
              </a:rPr>
              <a:t>Drag the files (not the folder) to </a:t>
            </a:r>
            <a:r>
              <a:rPr lang="en-US" sz="1600" i="1" dirty="0" smtClean="0">
                <a:latin typeface="+mj-lt"/>
              </a:rPr>
              <a:t>c:\windows\fonts </a:t>
            </a:r>
            <a:r>
              <a:rPr lang="en-US" sz="1600" dirty="0" smtClean="0">
                <a:latin typeface="+mj-lt"/>
              </a:rPr>
              <a:t>folder and they will install automatically.	</a:t>
            </a:r>
          </a:p>
          <a:p>
            <a:pPr lvl="2"/>
            <a:r>
              <a:rPr lang="en-US" sz="1400" dirty="0" smtClean="0">
                <a:latin typeface="+mj-lt"/>
              </a:rPr>
              <a:t>You can also double-click on each font and click “install”</a:t>
            </a:r>
          </a:p>
          <a:p>
            <a:pPr lvl="1"/>
            <a:r>
              <a:rPr lang="en-US" sz="1600" dirty="0" smtClean="0">
                <a:latin typeface="+mj-lt"/>
              </a:rPr>
              <a:t>Close and re-open the PPT to have the fonts take effect.</a:t>
            </a:r>
          </a:p>
          <a:p>
            <a:pPr lvl="1"/>
            <a:r>
              <a:rPr lang="en-US" sz="1600" dirty="0" smtClean="0">
                <a:latin typeface="+mj-lt"/>
              </a:rPr>
              <a:t>YOU WILL ONLY NEED TO DO THIS ONE TIME PER COMPUTER</a:t>
            </a:r>
          </a:p>
          <a:p>
            <a:endParaRPr lang="en-US" sz="1800" dirty="0">
              <a:latin typeface="+mj-lt"/>
            </a:endParaRPr>
          </a:p>
        </p:txBody>
      </p:sp>
      <p:pic>
        <p:nvPicPr>
          <p:cNvPr id="1026" name="Picture 2" descr="http://lisasabin-wilson.com/wp-content/uploads/2008/06/dummies_man.gif"/>
          <p:cNvPicPr>
            <a:picLocks noChangeAspect="1" noChangeArrowheads="1"/>
          </p:cNvPicPr>
          <p:nvPr/>
        </p:nvPicPr>
        <p:blipFill>
          <a:blip r:embed="rId3" cstate="print"/>
          <a:srcRect/>
          <a:stretch>
            <a:fillRect/>
          </a:stretch>
        </p:blipFill>
        <p:spPr bwMode="auto">
          <a:xfrm>
            <a:off x="6629400" y="895350"/>
            <a:ext cx="2286000" cy="2295526"/>
          </a:xfrm>
          <a:prstGeom prst="rect">
            <a:avLst/>
          </a:prstGeom>
          <a:noFill/>
        </p:spPr>
      </p:pic>
      <p:sp>
        <p:nvSpPr>
          <p:cNvPr id="5" name="Rectangle 4"/>
          <p:cNvSpPr/>
          <p:nvPr/>
        </p:nvSpPr>
        <p:spPr>
          <a:xfrm>
            <a:off x="0" y="0"/>
            <a:ext cx="9144000" cy="338554"/>
          </a:xfrm>
          <a:prstGeom prst="rect">
            <a:avLst/>
          </a:prstGeom>
        </p:spPr>
        <p:txBody>
          <a:bodyPr wrap="square">
            <a:spAutoFit/>
          </a:bodyPr>
          <a:lstStyle/>
          <a:p>
            <a:pPr algn="ctr"/>
            <a:r>
              <a:rPr lang="en-US" sz="1600" dirty="0" smtClean="0">
                <a:solidFill>
                  <a:srgbClr val="FF0000"/>
                </a:solidFill>
                <a:latin typeface="+mj-lt"/>
              </a:rPr>
              <a:t>*** REMOVE THIS SLIDE BEFORE PRESENTING ***</a:t>
            </a:r>
            <a:endParaRPr lang="en-US" sz="1600" dirty="0">
              <a:solidFill>
                <a:srgbClr val="FF0000"/>
              </a:solidFill>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60111389"/>
              </p:ext>
            </p:extLst>
          </p:nvPr>
        </p:nvGraphicFramePr>
        <p:xfrm>
          <a:off x="7104856" y="3714750"/>
          <a:ext cx="1335087" cy="685800"/>
        </p:xfrm>
        <a:graphic>
          <a:graphicData uri="http://schemas.openxmlformats.org/presentationml/2006/ole">
            <mc:AlternateContent xmlns:mc="http://schemas.openxmlformats.org/markup-compatibility/2006">
              <mc:Choice xmlns:v="urn:schemas-microsoft-com:vml" Requires="v">
                <p:oleObj spid="_x0000_s1049" name="Packager Shell Object" showAsIcon="1" r:id="rId4" imgW="1334880" imgH="685440" progId="Package">
                  <p:embed/>
                </p:oleObj>
              </mc:Choice>
              <mc:Fallback>
                <p:oleObj name="Packager Shell Object" showAsIcon="1" r:id="rId4" imgW="1334880" imgH="685440" progId="Package">
                  <p:embed/>
                  <p:pic>
                    <p:nvPicPr>
                      <p:cNvPr id="0" name=""/>
                      <p:cNvPicPr/>
                      <p:nvPr/>
                    </p:nvPicPr>
                    <p:blipFill>
                      <a:blip r:embed="rId5"/>
                      <a:stretch>
                        <a:fillRect/>
                      </a:stretch>
                    </p:blipFill>
                    <p:spPr>
                      <a:xfrm>
                        <a:off x="7104856" y="3714750"/>
                        <a:ext cx="1335087" cy="685800"/>
                      </a:xfrm>
                      <a:prstGeom prst="rect">
                        <a:avLst/>
                      </a:prstGeom>
                    </p:spPr>
                  </p:pic>
                </p:oleObj>
              </mc:Fallback>
            </mc:AlternateContent>
          </a:graphicData>
        </a:graphic>
      </p:graphicFrame>
      <p:sp>
        <p:nvSpPr>
          <p:cNvPr id="6" name="Right Arrow 5"/>
          <p:cNvSpPr/>
          <p:nvPr/>
        </p:nvSpPr>
        <p:spPr>
          <a:xfrm>
            <a:off x="2438400" y="3714750"/>
            <a:ext cx="4419600" cy="609600"/>
          </a:xfrm>
          <a:prstGeom prst="right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w="25400" cap="flat" cmpd="sng" algn="ctr">
            <a:noFill/>
            <a:prstDash val="sysDash"/>
          </a:ln>
          <a:effectLst>
            <a:outerShdw blurRad="50800" dist="38100" dir="2700000" algn="tl" rotWithShape="0">
              <a:prstClr val="black">
                <a:alpha val="40000"/>
              </a:prstClr>
            </a:outerShdw>
          </a:effectLst>
        </p:spPr>
        <p:txBody>
          <a:bodyPr rtlCol="0" anchor="ctr" anchorCtr="0"/>
          <a:lstStyle/>
          <a:p>
            <a:pPr algn="ctr"/>
            <a:r>
              <a:rPr lang="en-US" u="sng" dirty="0">
                <a:solidFill>
                  <a:schemeClr val="bg1"/>
                </a:solidFill>
                <a:latin typeface="+mj-lt"/>
              </a:rPr>
              <a:t>Double click me</a:t>
            </a:r>
          </a:p>
        </p:txBody>
      </p:sp>
    </p:spTree>
    <p:extLst>
      <p:ext uri="{BB962C8B-B14F-4D97-AF65-F5344CB8AC3E}">
        <p14:creationId xmlns:p14="http://schemas.microsoft.com/office/powerpoint/2010/main" val="15437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Not just </a:t>
            </a:r>
            <a:r>
              <a:rPr lang="en-US" dirty="0"/>
              <a:t>i</a:t>
            </a:r>
            <a:r>
              <a:rPr lang="en-US" dirty="0" smtClean="0"/>
              <a:t>ntegrated.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Integrated</a:t>
            </a:r>
          </a:p>
          <a:p>
            <a:pPr lvl="1"/>
            <a:endParaRPr lang="en-US" dirty="0" smtClean="0"/>
          </a:p>
          <a:p>
            <a:pPr lvl="1"/>
            <a:r>
              <a:rPr lang="en-US" dirty="0" smtClean="0"/>
              <a:t>Brittle point-to-point</a:t>
            </a:r>
            <a:br>
              <a:rPr lang="en-US" dirty="0" smtClean="0"/>
            </a:br>
            <a:r>
              <a:rPr lang="en-US" dirty="0" smtClean="0"/>
              <a:t>integration prone to breaking during upgrades</a:t>
            </a:r>
          </a:p>
          <a:p>
            <a:pPr lvl="1"/>
            <a:endParaRPr lang="en-US" dirty="0" smtClean="0"/>
          </a:p>
          <a:p>
            <a:pPr lvl="1"/>
            <a:r>
              <a:rPr lang="en-US" dirty="0" smtClean="0"/>
              <a:t>Gaps multi-vendor architecture means no single overall vision</a:t>
            </a:r>
          </a:p>
          <a:p>
            <a:pPr lvl="1"/>
            <a:endParaRPr lang="en-US" dirty="0" smtClean="0"/>
          </a:p>
          <a:p>
            <a:pPr lvl="1"/>
            <a:r>
              <a:rPr lang="en-US" dirty="0" smtClean="0"/>
              <a:t>Disjointed hopping from product-to-product means reduced productivity and lost context</a:t>
            </a:r>
          </a:p>
        </p:txBody>
      </p:sp>
      <p:sp>
        <p:nvSpPr>
          <p:cNvPr id="7" name="Content Placeholder 6"/>
          <p:cNvSpPr>
            <a:spLocks noGrp="1"/>
          </p:cNvSpPr>
          <p:nvPr>
            <p:ph sz="half" idx="2"/>
          </p:nvPr>
        </p:nvSpPr>
        <p:spPr/>
        <p:txBody>
          <a:bodyPr>
            <a:normAutofit fontScale="85000" lnSpcReduction="20000"/>
          </a:bodyPr>
          <a:lstStyle/>
          <a:p>
            <a:pPr lvl="0"/>
            <a:r>
              <a:rPr lang="en-US" dirty="0" smtClean="0"/>
              <a:t>Unified</a:t>
            </a:r>
          </a:p>
          <a:p>
            <a:pPr lvl="1"/>
            <a:endParaRPr lang="en-US" dirty="0" smtClean="0"/>
          </a:p>
          <a:p>
            <a:pPr lvl="1"/>
            <a:r>
              <a:rPr lang="en-US" dirty="0" smtClean="0"/>
              <a:t>Fluid message bus</a:t>
            </a:r>
            <a:br>
              <a:rPr lang="en-US" dirty="0" smtClean="0"/>
            </a:br>
            <a:r>
              <a:rPr lang="en-US" dirty="0" smtClean="0"/>
              <a:t>allows stability during additions or upgrades</a:t>
            </a:r>
          </a:p>
          <a:p>
            <a:pPr lvl="1"/>
            <a:endParaRPr lang="en-US" dirty="0" smtClean="0"/>
          </a:p>
          <a:p>
            <a:pPr lvl="1"/>
            <a:r>
              <a:rPr lang="en-US" dirty="0" smtClean="0"/>
              <a:t>Comprehensive single vision ensures products evolve in-step</a:t>
            </a:r>
          </a:p>
          <a:p>
            <a:pPr lvl="1"/>
            <a:endParaRPr lang="en-US" dirty="0" smtClean="0"/>
          </a:p>
          <a:p>
            <a:pPr lvl="1"/>
            <a:r>
              <a:rPr lang="en-US" dirty="0" smtClean="0"/>
              <a:t>Holistic views of service desk and monitoring streamlines workflows</a:t>
            </a:r>
          </a:p>
          <a:p>
            <a:endParaRPr lang="en-US" dirty="0"/>
          </a:p>
        </p:txBody>
      </p:sp>
      <p:sp>
        <p:nvSpPr>
          <p:cNvPr id="5" name="Content Placeholder 2"/>
          <p:cNvSpPr txBox="1">
            <a:spLocks/>
          </p:cNvSpPr>
          <p:nvPr/>
        </p:nvSpPr>
        <p:spPr>
          <a:xfrm>
            <a:off x="4800600" y="800100"/>
            <a:ext cx="4038600" cy="3714750"/>
          </a:xfrm>
          <a:prstGeom prst="rect">
            <a:avLst/>
          </a:prstGeom>
        </p:spPr>
        <p:txBody>
          <a:bodyPr vert="horz" lIns="91440" tIns="45720" rIns="91440" bIns="45720" rtlCol="0">
            <a:noAutofit/>
          </a:bodyPr>
          <a:lstStyle/>
          <a:p>
            <a:pPr marL="225425" marR="0" lvl="0" indent="-225425" algn="l" defTabSz="914400" rtl="0" eaLnBrk="1" fontAlgn="auto" latinLnBrk="0" hangingPunct="1">
              <a:lnSpc>
                <a:spcPct val="100000"/>
              </a:lnSpc>
              <a:spcBef>
                <a:spcPts val="1000"/>
              </a:spcBef>
              <a:spcAft>
                <a:spcPts val="200"/>
              </a:spcAft>
              <a:buClr>
                <a:srgbClr val="55822F"/>
              </a:buClr>
              <a:buSzTx/>
              <a:buFont typeface="Verdana" pitchFamily="34" charset="0"/>
              <a:buChar char="›"/>
              <a:tabLst/>
              <a:defRPr/>
            </a:pPr>
            <a:endParaRPr kumimoji="0" lang="en-US" sz="2000" b="1" i="0" u="none" strike="noStrike" kern="1200" cap="none" spc="0" normalizeH="0" baseline="0" noProof="0" dirty="0">
              <a:ln>
                <a:noFill/>
              </a:ln>
              <a:solidFill>
                <a:schemeClr val="tx1">
                  <a:lumMod val="50000"/>
                  <a:lumOff val="50000"/>
                </a:schemeClr>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1640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Nimsoft Solution</a:t>
            </a:r>
            <a:endParaRPr lang="en-US" dirty="0"/>
          </a:p>
        </p:txBody>
      </p:sp>
      <p:sp>
        <p:nvSpPr>
          <p:cNvPr id="4" name="Rectangle 3"/>
          <p:cNvSpPr/>
          <p:nvPr/>
        </p:nvSpPr>
        <p:spPr bwMode="gray">
          <a:xfrm>
            <a:off x="372960" y="971550"/>
            <a:ext cx="8313840" cy="320040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0" rIns="0" rtlCol="0" anchor="ctr"/>
          <a:lstStyle/>
          <a:p>
            <a:pPr algn="ctr">
              <a:lnSpc>
                <a:spcPct val="85000"/>
              </a:lnSpc>
            </a:pPr>
            <a:r>
              <a:rPr lang="en-US" dirty="0" smtClean="0">
                <a:solidFill>
                  <a:schemeClr val="tx1">
                    <a:lumMod val="65000"/>
                    <a:lumOff val="35000"/>
                  </a:schemeClr>
                </a:solidFill>
                <a:latin typeface="Museo Sans 500" pitchFamily="50" charset="0"/>
                <a:cs typeface="Calibri"/>
              </a:rPr>
              <a:t>Nimsoft ITMaaS Architecture and Shared Services</a:t>
            </a:r>
          </a:p>
          <a:p>
            <a:pPr algn="ctr">
              <a:lnSpc>
                <a:spcPct val="85000"/>
              </a:lnSpc>
            </a:pPr>
            <a:endParaRPr lang="en-US" b="1" dirty="0" smtClean="0">
              <a:solidFill>
                <a:schemeClr val="tx1">
                  <a:lumMod val="65000"/>
                  <a:lumOff val="35000"/>
                </a:schemeClr>
              </a:solidFill>
              <a:latin typeface="+mj-lt"/>
              <a:cs typeface="Calibri"/>
            </a:endParaRPr>
          </a:p>
          <a:p>
            <a:pPr algn="ctr">
              <a:lnSpc>
                <a:spcPct val="85000"/>
              </a:lnSpc>
            </a:pPr>
            <a:endParaRPr lang="en-US" b="1" dirty="0">
              <a:solidFill>
                <a:schemeClr val="tx1">
                  <a:lumMod val="65000"/>
                  <a:lumOff val="35000"/>
                </a:schemeClr>
              </a:solidFill>
              <a:latin typeface="+mj-lt"/>
              <a:cs typeface="Calibri"/>
            </a:endParaRPr>
          </a:p>
          <a:p>
            <a:pPr algn="ctr">
              <a:lnSpc>
                <a:spcPct val="85000"/>
              </a:lnSpc>
            </a:pPr>
            <a:endParaRPr lang="en-US" b="1" dirty="0" smtClean="0">
              <a:solidFill>
                <a:schemeClr val="tx1">
                  <a:lumMod val="65000"/>
                  <a:lumOff val="35000"/>
                </a:schemeClr>
              </a:solidFill>
              <a:latin typeface="+mj-lt"/>
              <a:cs typeface="Calibri"/>
            </a:endParaRPr>
          </a:p>
          <a:p>
            <a:pPr algn="ctr">
              <a:lnSpc>
                <a:spcPct val="85000"/>
              </a:lnSpc>
            </a:pPr>
            <a:endParaRPr lang="en-US" b="1" dirty="0">
              <a:solidFill>
                <a:schemeClr val="tx1">
                  <a:lumMod val="65000"/>
                  <a:lumOff val="35000"/>
                </a:schemeClr>
              </a:solidFill>
              <a:latin typeface="+mj-lt"/>
              <a:cs typeface="Calibri"/>
            </a:endParaRPr>
          </a:p>
          <a:p>
            <a:pPr algn="ctr">
              <a:lnSpc>
                <a:spcPct val="85000"/>
              </a:lnSpc>
            </a:pPr>
            <a:endParaRPr lang="en-US" b="1" dirty="0" smtClean="0">
              <a:solidFill>
                <a:schemeClr val="tx1">
                  <a:lumMod val="65000"/>
                  <a:lumOff val="35000"/>
                </a:schemeClr>
              </a:solidFill>
              <a:latin typeface="+mj-lt"/>
              <a:cs typeface="Calibri"/>
            </a:endParaRPr>
          </a:p>
          <a:p>
            <a:pPr algn="ctr">
              <a:lnSpc>
                <a:spcPct val="85000"/>
              </a:lnSpc>
            </a:pPr>
            <a:endParaRPr lang="en-US" b="1" dirty="0">
              <a:solidFill>
                <a:schemeClr val="tx1">
                  <a:lumMod val="65000"/>
                  <a:lumOff val="35000"/>
                </a:schemeClr>
              </a:solidFill>
              <a:latin typeface="+mj-lt"/>
              <a:cs typeface="Calibri"/>
            </a:endParaRPr>
          </a:p>
          <a:p>
            <a:pPr algn="ctr">
              <a:lnSpc>
                <a:spcPct val="85000"/>
              </a:lnSpc>
            </a:pPr>
            <a:endParaRPr lang="en-US" b="1" dirty="0" smtClean="0">
              <a:solidFill>
                <a:schemeClr val="tx1">
                  <a:lumMod val="65000"/>
                  <a:lumOff val="35000"/>
                </a:schemeClr>
              </a:solidFill>
              <a:latin typeface="+mj-lt"/>
              <a:cs typeface="Calibri"/>
            </a:endParaRPr>
          </a:p>
          <a:p>
            <a:pPr algn="ctr">
              <a:lnSpc>
                <a:spcPct val="85000"/>
              </a:lnSpc>
            </a:pPr>
            <a:endParaRPr lang="en-US" b="1" dirty="0">
              <a:solidFill>
                <a:schemeClr val="tx1">
                  <a:lumMod val="65000"/>
                  <a:lumOff val="35000"/>
                </a:schemeClr>
              </a:solidFill>
              <a:latin typeface="+mj-lt"/>
              <a:cs typeface="Calibri"/>
            </a:endParaRPr>
          </a:p>
          <a:p>
            <a:pPr algn="ctr">
              <a:lnSpc>
                <a:spcPct val="85000"/>
              </a:lnSpc>
            </a:pPr>
            <a:endParaRPr lang="en-US" b="1" dirty="0" smtClean="0">
              <a:solidFill>
                <a:schemeClr val="tx1">
                  <a:lumMod val="65000"/>
                  <a:lumOff val="35000"/>
                </a:schemeClr>
              </a:solidFill>
              <a:latin typeface="+mj-lt"/>
              <a:cs typeface="Calibri"/>
            </a:endParaRPr>
          </a:p>
          <a:p>
            <a:pPr algn="ctr">
              <a:lnSpc>
                <a:spcPct val="85000"/>
              </a:lnSpc>
            </a:pPr>
            <a:endParaRPr lang="en-US" b="1" dirty="0">
              <a:solidFill>
                <a:schemeClr val="tx1">
                  <a:lumMod val="65000"/>
                  <a:lumOff val="35000"/>
                </a:schemeClr>
              </a:solidFill>
              <a:latin typeface="+mj-lt"/>
              <a:cs typeface="Calibri"/>
            </a:endParaRPr>
          </a:p>
          <a:p>
            <a:pPr algn="ctr">
              <a:lnSpc>
                <a:spcPct val="85000"/>
              </a:lnSpc>
            </a:pPr>
            <a:endParaRPr lang="en-US" b="1" dirty="0" smtClean="0">
              <a:solidFill>
                <a:schemeClr val="tx1">
                  <a:lumMod val="65000"/>
                  <a:lumOff val="35000"/>
                </a:schemeClr>
              </a:solidFill>
              <a:latin typeface="+mj-lt"/>
              <a:cs typeface="Calibri"/>
            </a:endParaRPr>
          </a:p>
          <a:p>
            <a:pPr algn="ctr">
              <a:lnSpc>
                <a:spcPct val="85000"/>
              </a:lnSpc>
            </a:pPr>
            <a:endParaRPr lang="en-US" b="1" dirty="0">
              <a:solidFill>
                <a:schemeClr val="tx1">
                  <a:lumMod val="65000"/>
                  <a:lumOff val="35000"/>
                </a:schemeClr>
              </a:solidFill>
              <a:latin typeface="+mj-lt"/>
              <a:cs typeface="Calibri"/>
            </a:endParaRPr>
          </a:p>
        </p:txBody>
      </p:sp>
      <p:sp>
        <p:nvSpPr>
          <p:cNvPr id="35" name="Rounded Rectangle 33"/>
          <p:cNvSpPr/>
          <p:nvPr/>
        </p:nvSpPr>
        <p:spPr>
          <a:xfrm>
            <a:off x="4572000" y="2219814"/>
            <a:ext cx="3886200" cy="1066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ctr"/>
            <a:r>
              <a:rPr lang="en-US" dirty="0">
                <a:solidFill>
                  <a:schemeClr val="bg1"/>
                </a:solidFill>
                <a:latin typeface="Museo Sans 500" pitchFamily="50" charset="0"/>
              </a:rPr>
              <a:t>Nimsoft</a:t>
            </a:r>
            <a:br>
              <a:rPr lang="en-US" dirty="0">
                <a:solidFill>
                  <a:schemeClr val="bg1"/>
                </a:solidFill>
                <a:latin typeface="Museo Sans 500" pitchFamily="50" charset="0"/>
              </a:rPr>
            </a:br>
            <a:r>
              <a:rPr lang="en-US" dirty="0">
                <a:solidFill>
                  <a:schemeClr val="bg1"/>
                </a:solidFill>
                <a:latin typeface="Museo Sans 500" pitchFamily="50" charset="0"/>
              </a:rPr>
              <a:t>Service Desk</a:t>
            </a:r>
          </a:p>
        </p:txBody>
      </p:sp>
      <p:sp>
        <p:nvSpPr>
          <p:cNvPr id="36" name="Rounded Rectangle 34"/>
          <p:cNvSpPr/>
          <p:nvPr/>
        </p:nvSpPr>
        <p:spPr>
          <a:xfrm>
            <a:off x="548640" y="2216508"/>
            <a:ext cx="3886200" cy="10668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ctr"/>
            <a:r>
              <a:rPr lang="en-US" dirty="0">
                <a:solidFill>
                  <a:schemeClr val="bg1"/>
                </a:solidFill>
                <a:latin typeface="Museo Sans 500" pitchFamily="50" charset="0"/>
              </a:rPr>
              <a:t>Nimsoft</a:t>
            </a:r>
            <a:br>
              <a:rPr lang="en-US" dirty="0">
                <a:solidFill>
                  <a:schemeClr val="bg1"/>
                </a:solidFill>
                <a:latin typeface="Museo Sans 500" pitchFamily="50" charset="0"/>
              </a:rPr>
            </a:br>
            <a:r>
              <a:rPr lang="en-US" dirty="0">
                <a:solidFill>
                  <a:schemeClr val="bg1"/>
                </a:solidFill>
                <a:latin typeface="Museo Sans 500" pitchFamily="50" charset="0"/>
              </a:rPr>
              <a:t>Monitor</a:t>
            </a:r>
          </a:p>
        </p:txBody>
      </p:sp>
      <p:sp>
        <p:nvSpPr>
          <p:cNvPr id="37" name="Rounded Rectangle 34"/>
          <p:cNvSpPr/>
          <p:nvPr/>
        </p:nvSpPr>
        <p:spPr>
          <a:xfrm>
            <a:off x="548640" y="1530708"/>
            <a:ext cx="7909560" cy="53340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ctr"/>
            <a:r>
              <a:rPr lang="en-US" sz="1600" dirty="0" smtClean="0">
                <a:solidFill>
                  <a:schemeClr val="bg1"/>
                </a:solidFill>
                <a:latin typeface="Museo Sans 500" pitchFamily="50" charset="0"/>
              </a:rPr>
              <a:t>Desktop     |     </a:t>
            </a:r>
            <a:r>
              <a:rPr lang="en-US" sz="1600" dirty="0">
                <a:solidFill>
                  <a:schemeClr val="bg1"/>
                </a:solidFill>
                <a:latin typeface="Museo Sans 500" pitchFamily="50" charset="0"/>
              </a:rPr>
              <a:t>Web </a:t>
            </a:r>
            <a:r>
              <a:rPr lang="en-US" sz="1600" dirty="0" smtClean="0">
                <a:solidFill>
                  <a:schemeClr val="bg1"/>
                </a:solidFill>
                <a:latin typeface="Museo Sans 500" pitchFamily="50" charset="0"/>
              </a:rPr>
              <a:t>    |     Tablet     |     Mobile     |     API     |     </a:t>
            </a:r>
            <a:r>
              <a:rPr lang="en-US" sz="1600" dirty="0">
                <a:solidFill>
                  <a:schemeClr val="bg1"/>
                </a:solidFill>
                <a:latin typeface="Museo Sans 500" pitchFamily="50" charset="0"/>
              </a:rPr>
              <a:t>SDK</a:t>
            </a:r>
          </a:p>
        </p:txBody>
      </p:sp>
      <p:sp>
        <p:nvSpPr>
          <p:cNvPr id="38" name="Rounded Rectangle 34"/>
          <p:cNvSpPr/>
          <p:nvPr/>
        </p:nvSpPr>
        <p:spPr>
          <a:xfrm>
            <a:off x="533400" y="3435708"/>
            <a:ext cx="7909560" cy="533400"/>
          </a:xfrm>
          <a:prstGeom prst="rect">
            <a:avLst/>
          </a:prstGeom>
          <a:gradFill flip="none" rotWithShape="1">
            <a:gsLst>
              <a:gs pos="0">
                <a:schemeClr val="accent6">
                  <a:lumMod val="75000"/>
                  <a:shade val="30000"/>
                  <a:satMod val="115000"/>
                </a:schemeClr>
              </a:gs>
              <a:gs pos="34000">
                <a:schemeClr val="accent6">
                  <a:lumMod val="75000"/>
                  <a:shade val="67500"/>
                  <a:satMod val="115000"/>
                </a:schemeClr>
              </a:gs>
              <a:gs pos="100000">
                <a:schemeClr val="accent6">
                  <a:lumMod val="75000"/>
                  <a:shade val="100000"/>
                  <a:satMod val="115000"/>
                </a:scheme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ctr"/>
            <a:r>
              <a:rPr lang="en-US" sz="1600" dirty="0">
                <a:solidFill>
                  <a:schemeClr val="bg1"/>
                </a:solidFill>
                <a:latin typeface="Museo Sans 500" pitchFamily="50" charset="0"/>
              </a:rPr>
              <a:t>Cloud and On Premise     |     Multi-Tenant     |     </a:t>
            </a:r>
            <a:r>
              <a:rPr lang="en-US" sz="1600" dirty="0" smtClean="0">
                <a:solidFill>
                  <a:schemeClr val="bg1"/>
                </a:solidFill>
                <a:latin typeface="Museo Sans 500" pitchFamily="50" charset="0"/>
              </a:rPr>
              <a:t>Collaboration   |    API     </a:t>
            </a:r>
            <a:r>
              <a:rPr lang="en-US" sz="1600" dirty="0">
                <a:solidFill>
                  <a:schemeClr val="bg1"/>
                </a:solidFill>
                <a:latin typeface="Museo Sans 500" pitchFamily="50" charset="0"/>
              </a:rPr>
              <a:t>|     SDK</a:t>
            </a:r>
          </a:p>
        </p:txBody>
      </p:sp>
      <p:sp>
        <p:nvSpPr>
          <p:cNvPr id="3" name="Rounded Rectangle 2"/>
          <p:cNvSpPr/>
          <p:nvPr/>
        </p:nvSpPr>
        <p:spPr>
          <a:xfrm>
            <a:off x="3200400" y="2343150"/>
            <a:ext cx="2438400" cy="838200"/>
          </a:xfrm>
          <a:prstGeom prst="roundRect">
            <a:avLst/>
          </a:prstGeom>
          <a:gradFill flip="none" rotWithShape="1">
            <a:gsLst>
              <a:gs pos="0">
                <a:srgbClr val="00B050"/>
              </a:gs>
              <a:gs pos="50000">
                <a:srgbClr val="9CB86E"/>
              </a:gs>
              <a:gs pos="100000">
                <a:srgbClr val="0070C0"/>
              </a:gs>
            </a:gsLst>
            <a:lin ang="2700000" scaled="1"/>
            <a:tileRect/>
          </a:gradFill>
          <a:ln>
            <a:solidFill>
              <a:schemeClr val="bg1">
                <a:lumMod val="6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UNIFIED IT MANAGEMENT</a:t>
            </a:r>
            <a:endParaRPr lang="en-US" b="1" dirty="0"/>
          </a:p>
        </p:txBody>
      </p:sp>
    </p:spTree>
    <p:extLst>
      <p:ext uri="{BB962C8B-B14F-4D97-AF65-F5344CB8AC3E}">
        <p14:creationId xmlns:p14="http://schemas.microsoft.com/office/powerpoint/2010/main" val="11364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P spid="36" grpId="0" animBg="1"/>
      <p:bldP spid="37" grpId="0" animBg="1"/>
      <p:bldP spid="3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63435813"/>
              </p:ext>
            </p:extLst>
          </p:nvPr>
        </p:nvGraphicFramePr>
        <p:xfrm>
          <a:off x="3657600" y="819150"/>
          <a:ext cx="4572000" cy="377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2935509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316" y="1257300"/>
            <a:ext cx="8633884" cy="28003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Deployment Options</a:t>
            </a:r>
            <a:endParaRPr lang="en-US" dirty="0"/>
          </a:p>
        </p:txBody>
      </p:sp>
      <p:sp>
        <p:nvSpPr>
          <p:cNvPr id="3" name="Content Placeholder 2"/>
          <p:cNvSpPr>
            <a:spLocks noGrp="1"/>
          </p:cNvSpPr>
          <p:nvPr>
            <p:ph idx="1"/>
          </p:nvPr>
        </p:nvSpPr>
        <p:spPr/>
        <p:txBody>
          <a:bodyPr>
            <a:normAutofit/>
          </a:bodyPr>
          <a:lstStyle/>
          <a:p>
            <a:r>
              <a:rPr lang="en-US" dirty="0" smtClean="0"/>
              <a:t>Flexibility to suit your business.</a:t>
            </a:r>
          </a:p>
        </p:txBody>
      </p:sp>
      <p:graphicFrame>
        <p:nvGraphicFramePr>
          <p:cNvPr id="19" name="Content Placeholder 3"/>
          <p:cNvGraphicFramePr>
            <a:graphicFrameLocks/>
          </p:cNvGraphicFramePr>
          <p:nvPr>
            <p:extLst>
              <p:ext uri="{D42A27DB-BD31-4B8C-83A1-F6EECF244321}">
                <p14:modId xmlns:p14="http://schemas.microsoft.com/office/powerpoint/2010/main" val="3225965891"/>
              </p:ext>
            </p:extLst>
          </p:nvPr>
        </p:nvGraphicFramePr>
        <p:xfrm>
          <a:off x="228600" y="1257300"/>
          <a:ext cx="8610600" cy="2781300"/>
        </p:xfrm>
        <a:graphic>
          <a:graphicData uri="http://schemas.openxmlformats.org/drawingml/2006/table">
            <a:tbl>
              <a:tblPr firstRow="1" bandRow="1">
                <a:tableStyleId>{306799F8-075E-4A3A-A7F6-7FBC6576F1A4}</a:tableStyleId>
              </a:tblPr>
              <a:tblGrid>
                <a:gridCol w="6248400"/>
                <a:gridCol w="1219200"/>
                <a:gridCol w="1143000"/>
              </a:tblGrid>
              <a:tr h="278130">
                <a:tc>
                  <a:txBody>
                    <a:bodyPr/>
                    <a:lstStyle/>
                    <a:p>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r>
                        <a:rPr lang="en-US" sz="1100" dirty="0" smtClean="0"/>
                        <a:t>SaaS</a:t>
                      </a: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smtClean="0"/>
                        <a:t>On-premises</a:t>
                      </a:r>
                      <a:endParaRPr lang="en-US" sz="1100" dirty="0"/>
                    </a:p>
                  </a:txBody>
                  <a:tcPr marT="34290" marB="34290">
                    <a:lnL w="12700" cap="flat" cmpd="sng" algn="ctr">
                      <a:solidFill>
                        <a:schemeClr val="bg1"/>
                      </a:solidFill>
                      <a:prstDash val="solid"/>
                      <a:round/>
                      <a:headEnd type="none" w="med" len="med"/>
                      <a:tailEnd type="none" w="med" len="med"/>
                    </a:lnL>
                  </a:tcPr>
                </a:tc>
              </a:tr>
              <a:tr h="278130">
                <a:tc>
                  <a:txBody>
                    <a:bodyPr/>
                    <a:lstStyle/>
                    <a:p>
                      <a:r>
                        <a:rPr lang="en-US" sz="1100" dirty="0" smtClean="0"/>
                        <a:t>Complete Service Desk and Monitoring</a:t>
                      </a:r>
                      <a:r>
                        <a:rPr lang="en-US" sz="1100" baseline="0" dirty="0" smtClean="0"/>
                        <a:t> functionality</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r>
                        <a:rPr lang="en-US" sz="1100" dirty="0" smtClean="0"/>
                        <a:t>X</a:t>
                      </a: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smtClean="0"/>
                        <a:t>X</a:t>
                      </a:r>
                    </a:p>
                  </a:txBody>
                  <a:tcPr marT="34290" marB="34290">
                    <a:lnL w="12700" cap="flat" cmpd="sng" algn="ctr">
                      <a:solidFill>
                        <a:schemeClr val="bg1"/>
                      </a:solidFill>
                      <a:prstDash val="solid"/>
                      <a:round/>
                      <a:headEnd type="none" w="med" len="med"/>
                      <a:tailEnd type="none" w="med" len="med"/>
                    </a:lnL>
                  </a:tcPr>
                </a:tc>
              </a:tr>
              <a:tr h="278130">
                <a:tc>
                  <a:txBody>
                    <a:bodyPr/>
                    <a:lstStyle/>
                    <a:p>
                      <a:r>
                        <a:rPr lang="en-US" sz="1100" dirty="0" smtClean="0"/>
                        <a:t>No upfront management hardware costs; Accelerated ROI</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r>
                        <a:rPr lang="en-US" sz="1100" dirty="0" smtClean="0"/>
                        <a:t>X</a:t>
                      </a: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100" dirty="0"/>
                    </a:p>
                  </a:txBody>
                  <a:tcPr marT="34290" marB="34290">
                    <a:lnL w="12700" cap="flat" cmpd="sng" algn="ctr">
                      <a:solidFill>
                        <a:schemeClr val="bg1"/>
                      </a:solidFill>
                      <a:prstDash val="solid"/>
                      <a:round/>
                      <a:headEnd type="none" w="med" len="med"/>
                      <a:tailEnd type="none" w="med" len="med"/>
                    </a:lnL>
                  </a:tcPr>
                </a:tc>
              </a:tr>
              <a:tr h="278130">
                <a:tc>
                  <a:txBody>
                    <a:bodyPr/>
                    <a:lstStyle/>
                    <a:p>
                      <a:r>
                        <a:rPr lang="en-US" sz="1100" dirty="0" smtClean="0"/>
                        <a:t>Reduced training and management overhead</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r>
                        <a:rPr lang="en-US" sz="1100" dirty="0" smtClean="0"/>
                        <a:t>X</a:t>
                      </a: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100" dirty="0"/>
                    </a:p>
                  </a:txBody>
                  <a:tcPr marT="34290" marB="34290">
                    <a:lnL w="12700" cap="flat" cmpd="sng" algn="ctr">
                      <a:solidFill>
                        <a:schemeClr val="bg1"/>
                      </a:solidFill>
                      <a:prstDash val="solid"/>
                      <a:round/>
                      <a:headEnd type="none" w="med" len="med"/>
                      <a:tailEnd type="none" w="med" len="med"/>
                    </a:lnL>
                  </a:tcPr>
                </a:tc>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99.9% guaranteed availability</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r>
                        <a:rPr lang="en-US" sz="1100" dirty="0" smtClean="0"/>
                        <a:t>X</a:t>
                      </a: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100" dirty="0"/>
                    </a:p>
                  </a:txBody>
                  <a:tcPr marT="34290" marB="34290">
                    <a:lnL w="12700" cap="flat" cmpd="sng" algn="ctr">
                      <a:solidFill>
                        <a:schemeClr val="bg1"/>
                      </a:solidFill>
                      <a:prstDash val="solid"/>
                      <a:round/>
                      <a:headEnd type="none" w="med" len="med"/>
                      <a:tailEnd type="none" w="med" len="med"/>
                    </a:lnL>
                  </a:tcPr>
                </a:tc>
              </a:tr>
              <a:tr h="278130">
                <a:tc>
                  <a:txBody>
                    <a:bodyPr/>
                    <a:lstStyle/>
                    <a:p>
                      <a:r>
                        <a:rPr lang="en-US" sz="1100" dirty="0" smtClean="0"/>
                        <a:t>Hardened,</a:t>
                      </a:r>
                      <a:r>
                        <a:rPr lang="en-US" sz="1100" baseline="0" dirty="0" smtClean="0"/>
                        <a:t> c</a:t>
                      </a:r>
                      <a:r>
                        <a:rPr lang="en-US" sz="1100" dirty="0" smtClean="0"/>
                        <a:t>ertified infrastructure</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r>
                        <a:rPr lang="en-US" sz="1100" dirty="0" smtClean="0"/>
                        <a:t>X</a:t>
                      </a: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100" dirty="0"/>
                    </a:p>
                  </a:txBody>
                  <a:tcPr marT="34290" marB="34290">
                    <a:lnL w="12700" cap="flat" cmpd="sng" algn="ctr">
                      <a:solidFill>
                        <a:schemeClr val="bg1"/>
                      </a:solidFill>
                      <a:prstDash val="solid"/>
                      <a:round/>
                      <a:headEnd type="none" w="med" len="med"/>
                      <a:tailEnd type="none" w="med" len="med"/>
                    </a:lnL>
                  </a:tcPr>
                </a:tc>
              </a:tr>
              <a:tr h="278130">
                <a:tc>
                  <a:txBody>
                    <a:bodyPr/>
                    <a:lstStyle/>
                    <a:p>
                      <a:r>
                        <a:rPr lang="en-US" sz="1100" dirty="0" smtClean="0"/>
                        <a:t>Access to Nimsoft operational expertise</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r>
                        <a:rPr lang="en-US" sz="1100" dirty="0" smtClean="0"/>
                        <a:t>X</a:t>
                      </a: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smtClean="0"/>
                        <a:t>X</a:t>
                      </a:r>
                      <a:endParaRPr lang="en-US" sz="1100" dirty="0"/>
                    </a:p>
                  </a:txBody>
                  <a:tcPr marT="34290" marB="34290">
                    <a:lnL w="12700" cap="flat" cmpd="sng" algn="ctr">
                      <a:solidFill>
                        <a:schemeClr val="bg1"/>
                      </a:solidFill>
                      <a:prstDash val="solid"/>
                      <a:round/>
                      <a:headEnd type="none" w="med" len="med"/>
                      <a:tailEnd type="none" w="med" len="med"/>
                    </a:lnL>
                  </a:tcPr>
                </a:tc>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Control and customize</a:t>
                      </a:r>
                      <a:r>
                        <a:rPr lang="en-US" sz="1100" baseline="0" dirty="0" smtClean="0"/>
                        <a:t> the </a:t>
                      </a:r>
                      <a:r>
                        <a:rPr lang="en-US" sz="1100" dirty="0" smtClean="0"/>
                        <a:t>Nimsoft management server;</a:t>
                      </a:r>
                      <a:r>
                        <a:rPr lang="en-US" sz="1100" baseline="0" dirty="0" smtClean="0"/>
                        <a:t> Easily </a:t>
                      </a:r>
                      <a:r>
                        <a:rPr lang="en-US" sz="1100" dirty="0" smtClean="0"/>
                        <a:t>resell to customers</a:t>
                      </a:r>
                    </a:p>
                  </a:txBody>
                  <a:tcPr marT="34290" marB="34290">
                    <a:lnR w="12700" cap="flat" cmpd="sng" algn="ctr">
                      <a:solidFill>
                        <a:schemeClr val="bg1"/>
                      </a:solidFill>
                      <a:prstDash val="solid"/>
                      <a:round/>
                      <a:headEnd type="none" w="med" len="med"/>
                      <a:tailEnd type="none" w="med" len="med"/>
                    </a:lnR>
                  </a:tcPr>
                </a:tc>
                <a:tc>
                  <a:txBody>
                    <a:bodyPr/>
                    <a:lstStyle/>
                    <a:p>
                      <a:pPr algn="ct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smtClean="0"/>
                        <a:t>X</a:t>
                      </a:r>
                    </a:p>
                  </a:txBody>
                  <a:tcPr marT="34290" marB="34290">
                    <a:lnL w="12700" cap="flat" cmpd="sng" algn="ctr">
                      <a:solidFill>
                        <a:schemeClr val="bg1"/>
                      </a:solidFill>
                      <a:prstDash val="solid"/>
                      <a:round/>
                      <a:headEnd type="none" w="med" len="med"/>
                      <a:tailEnd type="none" w="med" len="med"/>
                    </a:lnL>
                  </a:tcPr>
                </a:tc>
              </a:tr>
              <a:tr h="278130">
                <a:tc>
                  <a:txBody>
                    <a:bodyPr/>
                    <a:lstStyle/>
                    <a:p>
                      <a:r>
                        <a:rPr lang="en-US" sz="1100" dirty="0" smtClean="0"/>
                        <a:t>Control the physical</a:t>
                      </a:r>
                      <a:r>
                        <a:rPr lang="en-US" sz="1100" baseline="0" dirty="0" smtClean="0"/>
                        <a:t> location of data </a:t>
                      </a:r>
                      <a:r>
                        <a:rPr lang="en-US" sz="1100" dirty="0" smtClean="0"/>
                        <a:t>for policy, security or compliance reasons</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smtClean="0"/>
                        <a:t>X</a:t>
                      </a:r>
                    </a:p>
                  </a:txBody>
                  <a:tcPr marT="34290" marB="34290">
                    <a:lnL w="12700" cap="flat" cmpd="sng" algn="ctr">
                      <a:solidFill>
                        <a:schemeClr val="bg1"/>
                      </a:solidFill>
                      <a:prstDash val="solid"/>
                      <a:round/>
                      <a:headEnd type="none" w="med" len="med"/>
                      <a:tailEnd type="none" w="med" len="med"/>
                    </a:lnL>
                  </a:tcPr>
                </a:tc>
              </a:tr>
              <a:tr h="278130">
                <a:tc>
                  <a:txBody>
                    <a:bodyPr/>
                    <a:lstStyle/>
                    <a:p>
                      <a:r>
                        <a:rPr lang="en-US" sz="1100" dirty="0" smtClean="0"/>
                        <a:t>Support remote sites with poor Internet performance</a:t>
                      </a:r>
                      <a:endParaRPr lang="en-US" sz="1100" dirty="0"/>
                    </a:p>
                  </a:txBody>
                  <a:tcPr marT="34290" marB="34290">
                    <a:lnR w="12700" cap="flat" cmpd="sng" algn="ctr">
                      <a:solidFill>
                        <a:schemeClr val="bg1"/>
                      </a:solidFill>
                      <a:prstDash val="solid"/>
                      <a:round/>
                      <a:headEnd type="none" w="med" len="med"/>
                      <a:tailEnd type="none" w="med" len="med"/>
                    </a:lnR>
                  </a:tcPr>
                </a:tc>
                <a:tc>
                  <a:txBody>
                    <a:bodyPr/>
                    <a:lstStyle/>
                    <a:p>
                      <a:pPr algn="ctr"/>
                      <a:endParaRPr lang="en-US" sz="1100" dirty="0"/>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smtClean="0"/>
                        <a:t>X</a:t>
                      </a:r>
                    </a:p>
                  </a:txBody>
                  <a:tcPr marT="34290" marB="34290">
                    <a:lnL w="12700" cap="flat" cmpd="sng" algn="ctr">
                      <a:solidFill>
                        <a:schemeClr val="bg1"/>
                      </a:solidFill>
                      <a:prstDash val="solid"/>
                      <a:round/>
                      <a:headEnd type="none" w="med" len="med"/>
                      <a:tailEnd type="none" w="med" len="med"/>
                    </a:lnL>
                  </a:tcPr>
                </a:tc>
              </a:tr>
            </a:tbl>
          </a:graphicData>
        </a:graphic>
      </p:graphicFrame>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16" y="2548745"/>
            <a:ext cx="4214284" cy="1928005"/>
          </a:xfrm>
          <a:prstGeom prst="rect">
            <a:avLst/>
          </a:prstGeom>
          <a:ln>
            <a:noFill/>
          </a:ln>
          <a:effectLst>
            <a:reflection blurRad="12700" stA="30000" endPos="30000" dist="5000" dir="5400000" sy="-100000" algn="bl" rotWithShape="0"/>
          </a:effectLst>
          <a:scene3d>
            <a:camera prst="perspectiveContrastingRightFacing" fov="4500000"/>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4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Nimsoft?</a:t>
            </a:r>
            <a:endParaRPr lang="en-US" dirty="0"/>
          </a:p>
        </p:txBody>
      </p:sp>
      <p:sp>
        <p:nvSpPr>
          <p:cNvPr id="4" name="Rounded Rectangle 3"/>
          <p:cNvSpPr/>
          <p:nvPr/>
        </p:nvSpPr>
        <p:spPr>
          <a:xfrm>
            <a:off x="4684417" y="2775872"/>
            <a:ext cx="4114800" cy="173736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smtClean="0">
                <a:solidFill>
                  <a:schemeClr val="bg1"/>
                </a:solidFill>
                <a:latin typeface="Museo Sans 500" pitchFamily="50" charset="0"/>
              </a:rPr>
              <a:t>Easy to buy and resell</a:t>
            </a:r>
            <a:endParaRPr lang="en-US" u="sng" dirty="0">
              <a:solidFill>
                <a:schemeClr val="bg1"/>
              </a:solidFill>
              <a:latin typeface="Museo Sans 500" pitchFamily="50" charset="0"/>
            </a:endParaRPr>
          </a:p>
          <a:p>
            <a:pPr algn="ctr"/>
            <a:r>
              <a:rPr lang="en-US" sz="1600" dirty="0">
                <a:solidFill>
                  <a:schemeClr val="bg1"/>
                </a:solidFill>
                <a:latin typeface="Museo Sans 100" pitchFamily="50" charset="0"/>
              </a:rPr>
              <a:t>Deliver </a:t>
            </a:r>
            <a:r>
              <a:rPr lang="en-US" sz="1600" dirty="0" smtClean="0">
                <a:solidFill>
                  <a:schemeClr val="bg1"/>
                </a:solidFill>
                <a:latin typeface="Museo Sans 100" pitchFamily="50" charset="0"/>
              </a:rPr>
              <a:t>multi-tenant management </a:t>
            </a:r>
            <a:br>
              <a:rPr lang="en-US" sz="1600" dirty="0" smtClean="0">
                <a:solidFill>
                  <a:schemeClr val="bg1"/>
                </a:solidFill>
                <a:latin typeface="Museo Sans 100" pitchFamily="50" charset="0"/>
              </a:rPr>
            </a:br>
            <a:r>
              <a:rPr lang="en-US" sz="1600" dirty="0" smtClean="0">
                <a:solidFill>
                  <a:schemeClr val="bg1"/>
                </a:solidFill>
                <a:latin typeface="Museo Sans 100" pitchFamily="50" charset="0"/>
              </a:rPr>
              <a:t>of personalized IT services</a:t>
            </a:r>
            <a:endParaRPr lang="en-GB" sz="1600" dirty="0">
              <a:solidFill>
                <a:schemeClr val="bg1"/>
              </a:solidFill>
              <a:latin typeface="Museo Sans 100" pitchFamily="50" charset="0"/>
            </a:endParaRPr>
          </a:p>
        </p:txBody>
      </p:sp>
      <p:sp>
        <p:nvSpPr>
          <p:cNvPr id="5" name="Rounded Rectangle 4"/>
          <p:cNvSpPr/>
          <p:nvPr/>
        </p:nvSpPr>
        <p:spPr>
          <a:xfrm>
            <a:off x="302683" y="2775872"/>
            <a:ext cx="4114800" cy="1737360"/>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ctr"/>
            <a:r>
              <a:rPr lang="en-US" u="sng" dirty="0" smtClean="0">
                <a:solidFill>
                  <a:schemeClr val="bg1"/>
                </a:solidFill>
                <a:latin typeface="Museo Sans 500" pitchFamily="50" charset="0"/>
              </a:rPr>
              <a:t>Easy </a:t>
            </a:r>
            <a:r>
              <a:rPr lang="en-US" u="sng" dirty="0">
                <a:solidFill>
                  <a:schemeClr val="bg1"/>
                </a:solidFill>
                <a:latin typeface="Museo Sans 500" pitchFamily="50" charset="0"/>
              </a:rPr>
              <a:t>to </a:t>
            </a:r>
            <a:r>
              <a:rPr lang="en-US" u="sng" dirty="0" smtClean="0">
                <a:solidFill>
                  <a:schemeClr val="bg1"/>
                </a:solidFill>
                <a:latin typeface="Museo Sans 500" pitchFamily="50" charset="0"/>
              </a:rPr>
              <a:t>configure and </a:t>
            </a:r>
            <a:r>
              <a:rPr lang="en-US" u="sng" dirty="0">
                <a:solidFill>
                  <a:schemeClr val="bg1"/>
                </a:solidFill>
                <a:latin typeface="Museo Sans 500" pitchFamily="50" charset="0"/>
              </a:rPr>
              <a:t>operate</a:t>
            </a:r>
          </a:p>
          <a:p>
            <a:pPr algn="ctr"/>
            <a:r>
              <a:rPr lang="en-US" sz="1600" dirty="0">
                <a:solidFill>
                  <a:schemeClr val="bg1"/>
                </a:solidFill>
                <a:latin typeface="Museo Sans 100" pitchFamily="50" charset="0"/>
              </a:rPr>
              <a:t>You </a:t>
            </a:r>
            <a:r>
              <a:rPr lang="en-US" sz="1600" dirty="0" smtClean="0">
                <a:solidFill>
                  <a:schemeClr val="bg1"/>
                </a:solidFill>
                <a:latin typeface="Museo Sans 100" pitchFamily="50" charset="0"/>
              </a:rPr>
              <a:t>handle what’s core</a:t>
            </a:r>
            <a:r>
              <a:rPr lang="en-US" sz="1600" dirty="0">
                <a:solidFill>
                  <a:schemeClr val="bg1"/>
                </a:solidFill>
                <a:latin typeface="Museo Sans 100" pitchFamily="50" charset="0"/>
              </a:rPr>
              <a:t>.</a:t>
            </a:r>
            <a:endParaRPr lang="en-GB" sz="1600" dirty="0">
              <a:solidFill>
                <a:schemeClr val="bg1"/>
              </a:solidFill>
              <a:latin typeface="Museo Sans 100" pitchFamily="50" charset="0"/>
            </a:endParaRPr>
          </a:p>
          <a:p>
            <a:pPr algn="ctr"/>
            <a:r>
              <a:rPr lang="en-US" sz="1600" dirty="0" smtClean="0">
                <a:solidFill>
                  <a:schemeClr val="bg1"/>
                </a:solidFill>
                <a:latin typeface="Museo Sans 100" pitchFamily="50" charset="0"/>
              </a:rPr>
              <a:t>We’ll handle what’s chore.</a:t>
            </a:r>
          </a:p>
        </p:txBody>
      </p:sp>
      <p:sp>
        <p:nvSpPr>
          <p:cNvPr id="6" name="Rounded Rectangle 5"/>
          <p:cNvSpPr/>
          <p:nvPr/>
        </p:nvSpPr>
        <p:spPr>
          <a:xfrm>
            <a:off x="4695027" y="842420"/>
            <a:ext cx="4114800" cy="173736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u="sng" dirty="0" smtClean="0">
                <a:solidFill>
                  <a:schemeClr val="bg1"/>
                </a:solidFill>
                <a:latin typeface="Museo Sans 500" pitchFamily="50" charset="0"/>
              </a:rPr>
              <a:t>Easy to implement and extend</a:t>
            </a:r>
            <a:endParaRPr lang="en-US" u="sng" dirty="0">
              <a:solidFill>
                <a:schemeClr val="bg1"/>
              </a:solidFill>
              <a:latin typeface="Museo Sans 500" pitchFamily="50" charset="0"/>
            </a:endParaRPr>
          </a:p>
          <a:p>
            <a:pPr algn="ctr"/>
            <a:r>
              <a:rPr lang="en-US" sz="1600" dirty="0" smtClean="0">
                <a:solidFill>
                  <a:schemeClr val="bg1"/>
                </a:solidFill>
                <a:latin typeface="Museo Sans 100" pitchFamily="50" charset="0"/>
              </a:rPr>
              <a:t>Get to value more quickly in the</a:t>
            </a:r>
            <a:br>
              <a:rPr lang="en-US" sz="1600" dirty="0" smtClean="0">
                <a:solidFill>
                  <a:schemeClr val="bg1"/>
                </a:solidFill>
                <a:latin typeface="Museo Sans 100" pitchFamily="50" charset="0"/>
              </a:rPr>
            </a:br>
            <a:r>
              <a:rPr lang="en-US" sz="1600" dirty="0" smtClean="0">
                <a:solidFill>
                  <a:schemeClr val="bg1"/>
                </a:solidFill>
                <a:latin typeface="Museo Sans 100" pitchFamily="50" charset="0"/>
              </a:rPr>
              <a:t>most demanding environments.</a:t>
            </a:r>
            <a:endParaRPr lang="en-GB" sz="1600" dirty="0">
              <a:solidFill>
                <a:schemeClr val="bg1"/>
              </a:solidFill>
              <a:latin typeface="Museo Sans 100" pitchFamily="50" charset="0"/>
            </a:endParaRPr>
          </a:p>
        </p:txBody>
      </p:sp>
      <p:sp>
        <p:nvSpPr>
          <p:cNvPr id="7" name="Rounded Rectangle 6"/>
          <p:cNvSpPr/>
          <p:nvPr/>
        </p:nvSpPr>
        <p:spPr>
          <a:xfrm>
            <a:off x="302683" y="842420"/>
            <a:ext cx="4114800" cy="173736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25400" cap="flat" cmpd="sng" algn="ctr">
            <a:noFill/>
            <a:prstDash val="sysDash"/>
          </a:ln>
          <a:effectLst>
            <a:outerShdw blurRad="50800" dist="38100" dir="2700000" algn="tl" rotWithShape="0">
              <a:prstClr val="black">
                <a:alpha val="40000"/>
              </a:prstClr>
            </a:outerShdw>
          </a:effectLst>
        </p:spPr>
        <p:txBody>
          <a:bodyPr rtlCol="0" anchor="ctr" anchorCtr="0"/>
          <a:lstStyle/>
          <a:p>
            <a:pPr algn="ctr"/>
            <a:r>
              <a:rPr lang="en-US" u="sng" dirty="0" smtClean="0">
                <a:solidFill>
                  <a:schemeClr val="bg1"/>
                </a:solidFill>
                <a:latin typeface="Museo Sans 500" pitchFamily="50" charset="0"/>
              </a:rPr>
              <a:t>Unified. Not integrated</a:t>
            </a:r>
            <a:endParaRPr lang="en-US" u="sng" dirty="0">
              <a:solidFill>
                <a:schemeClr val="bg1"/>
              </a:solidFill>
              <a:latin typeface="Museo Sans 500" pitchFamily="50" charset="0"/>
            </a:endParaRPr>
          </a:p>
          <a:p>
            <a:pPr algn="ctr"/>
            <a:r>
              <a:rPr lang="en-US" sz="1600" dirty="0">
                <a:solidFill>
                  <a:schemeClr val="bg1"/>
                </a:solidFill>
                <a:latin typeface="Museo Sans 100" pitchFamily="50" charset="0"/>
              </a:rPr>
              <a:t>Monitoring and service </a:t>
            </a:r>
            <a:r>
              <a:rPr lang="en-US" sz="1600" dirty="0" smtClean="0">
                <a:solidFill>
                  <a:schemeClr val="bg1"/>
                </a:solidFill>
                <a:latin typeface="Museo Sans 100" pitchFamily="50" charset="0"/>
              </a:rPr>
              <a:t>management</a:t>
            </a:r>
            <a:r>
              <a:rPr lang="en-US" sz="1600" dirty="0">
                <a:solidFill>
                  <a:schemeClr val="bg1"/>
                </a:solidFill>
                <a:latin typeface="Museo Sans 100" pitchFamily="50" charset="0"/>
              </a:rPr>
              <a:t/>
            </a:r>
            <a:br>
              <a:rPr lang="en-US" sz="1600" dirty="0">
                <a:solidFill>
                  <a:schemeClr val="bg1"/>
                </a:solidFill>
                <a:latin typeface="Museo Sans 100" pitchFamily="50" charset="0"/>
              </a:rPr>
            </a:br>
            <a:r>
              <a:rPr lang="en-US" sz="1600" dirty="0">
                <a:solidFill>
                  <a:schemeClr val="bg1"/>
                </a:solidFill>
                <a:latin typeface="Museo Sans 100" pitchFamily="50" charset="0"/>
              </a:rPr>
              <a:t> in a </a:t>
            </a:r>
            <a:r>
              <a:rPr lang="en-US" sz="1600" dirty="0" smtClean="0">
                <a:solidFill>
                  <a:schemeClr val="bg1"/>
                </a:solidFill>
                <a:latin typeface="Museo Sans 100" pitchFamily="50" charset="0"/>
              </a:rPr>
              <a:t>simple, scalable solution</a:t>
            </a:r>
            <a:endParaRPr lang="en-GB" sz="1600" dirty="0">
              <a:solidFill>
                <a:schemeClr val="bg1"/>
              </a:solidFill>
              <a:latin typeface="Museo Sans 100" pitchFamily="50" charset="0"/>
            </a:endParaRPr>
          </a:p>
        </p:txBody>
      </p:sp>
    </p:spTree>
    <p:extLst>
      <p:ext uri="{BB962C8B-B14F-4D97-AF65-F5344CB8AC3E}">
        <p14:creationId xmlns:p14="http://schemas.microsoft.com/office/powerpoint/2010/main" val="112534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02816"/>
            <a:ext cx="4876801" cy="31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cstate="print"/>
          <a:srcRect/>
          <a:stretch>
            <a:fillRect/>
          </a:stretch>
        </p:blipFill>
        <p:spPr bwMode="auto">
          <a:xfrm>
            <a:off x="685800" y="1388566"/>
            <a:ext cx="1864758" cy="3183434"/>
          </a:xfrm>
          <a:prstGeom prst="roundRect">
            <a:avLst>
              <a:gd name="adj" fmla="val 1562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fov="6600000">
              <a:rot lat="20884867" lon="19349141" rev="733934"/>
            </a:camera>
            <a:lightRig rig="threePt" dir="t"/>
          </a:scene3d>
          <a:sp3d contourW="6350" prstMaterial="matte">
            <a:bevelT w="101600" h="101600"/>
            <a:contourClr>
              <a:srgbClr val="969696"/>
            </a:contourClr>
          </a:sp3d>
        </p:spPr>
      </p:pic>
      <p:sp>
        <p:nvSpPr>
          <p:cNvPr id="28676" name="Title 1"/>
          <p:cNvSpPr>
            <a:spLocks noGrp="1"/>
          </p:cNvSpPr>
          <p:nvPr>
            <p:ph type="title"/>
          </p:nvPr>
        </p:nvSpPr>
        <p:spPr/>
        <p:txBody>
          <a:bodyPr/>
          <a:lstStyle/>
          <a:p>
            <a:pPr eaLnBrk="1" hangingPunct="1"/>
            <a:r>
              <a:rPr lang="en-US" b="1" dirty="0">
                <a:ea typeface="Verdana" pitchFamily="84" charset="0"/>
                <a:cs typeface="Verdana" pitchFamily="84" charset="0"/>
              </a:rPr>
              <a:t>N</a:t>
            </a:r>
            <a:r>
              <a:rPr lang="en-US" b="1" dirty="0" smtClean="0">
                <a:ea typeface="Verdana" pitchFamily="84" charset="0"/>
                <a:cs typeface="Verdana" pitchFamily="84" charset="0"/>
              </a:rPr>
              <a:t>imsoft:</a:t>
            </a:r>
            <a:r>
              <a:rPr lang="en-US" dirty="0" smtClean="0">
                <a:ea typeface="Verdana" pitchFamily="84" charset="0"/>
                <a:cs typeface="Verdana" pitchFamily="84" charset="0"/>
              </a:rPr>
              <a:t> manage complexity with confidence</a:t>
            </a:r>
          </a:p>
        </p:txBody>
      </p:sp>
      <p:sp>
        <p:nvSpPr>
          <p:cNvPr id="12" name="Rectangle 11"/>
          <p:cNvSpPr/>
          <p:nvPr/>
        </p:nvSpPr>
        <p:spPr>
          <a:xfrm>
            <a:off x="5715000" y="628650"/>
            <a:ext cx="3429000" cy="4162425"/>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endParaRPr lang="en-US" sz="1400" b="1" dirty="0">
              <a:solidFill>
                <a:schemeClr val="bg1"/>
              </a:solidFill>
              <a:effectLst>
                <a:outerShdw blurRad="50800" dist="38100" dir="2700000" algn="tl" rotWithShape="0">
                  <a:prstClr val="black">
                    <a:alpha val="40000"/>
                  </a:prstClr>
                </a:outerShdw>
              </a:effectLst>
              <a:latin typeface="Museo Sans 300" pitchFamily="50" charset="0"/>
              <a:cs typeface="Arial" pitchFamily="34" charset="0"/>
            </a:endParaRPr>
          </a:p>
        </p:txBody>
      </p:sp>
      <p:sp>
        <p:nvSpPr>
          <p:cNvPr id="13" name="Rectangle 12"/>
          <p:cNvSpPr/>
          <p:nvPr/>
        </p:nvSpPr>
        <p:spPr>
          <a:xfrm>
            <a:off x="5715000" y="1326357"/>
            <a:ext cx="3276600" cy="369332"/>
          </a:xfrm>
          <a:prstGeom prst="rect">
            <a:avLst/>
          </a:prstGeom>
        </p:spPr>
        <p:txBody>
          <a:bodyPr>
            <a:spAutoFit/>
          </a:bodyPr>
          <a:lstStyle/>
          <a:p>
            <a:pPr algn="r" fontAlgn="auto">
              <a:spcBef>
                <a:spcPts val="0"/>
              </a:spcBef>
              <a:spcAft>
                <a:spcPts val="0"/>
              </a:spcAft>
              <a:defRPr/>
            </a:pPr>
            <a:r>
              <a:rPr lang="en-US" b="1" dirty="0">
                <a:solidFill>
                  <a:schemeClr val="bg1"/>
                </a:solidFill>
                <a:effectLst>
                  <a:outerShdw blurRad="50800" dist="38100" dir="2700000" algn="tl" rotWithShape="0">
                    <a:prstClr val="black">
                      <a:alpha val="40000"/>
                    </a:prstClr>
                  </a:outerShdw>
                </a:effectLst>
                <a:latin typeface="Museo Sans 300" pitchFamily="50" charset="0"/>
                <a:ea typeface="Verdana" pitchFamily="34" charset="0"/>
                <a:cs typeface="Verdana" pitchFamily="34" charset="0"/>
              </a:rPr>
              <a:t>Cloud-ready.</a:t>
            </a:r>
          </a:p>
        </p:txBody>
      </p:sp>
      <p:sp>
        <p:nvSpPr>
          <p:cNvPr id="14" name="Rectangle 13"/>
          <p:cNvSpPr/>
          <p:nvPr/>
        </p:nvSpPr>
        <p:spPr>
          <a:xfrm>
            <a:off x="5791200" y="1543050"/>
            <a:ext cx="3200400" cy="430887"/>
          </a:xfrm>
          <a:prstGeom prst="rect">
            <a:avLst/>
          </a:prstGeom>
        </p:spPr>
        <p:txBody>
          <a:bodyPr>
            <a:spAutoFit/>
          </a:bodyPr>
          <a:lstStyle/>
          <a:p>
            <a:pPr algn="r" fontAlgn="auto">
              <a:spcBef>
                <a:spcPts val="0"/>
              </a:spcBef>
              <a:spcAft>
                <a:spcPts val="0"/>
              </a:spcAft>
              <a:defRPr/>
            </a:pPr>
            <a:r>
              <a:rPr lang="en-US" sz="1100" b="1" dirty="0">
                <a:solidFill>
                  <a:schemeClr val="bg1">
                    <a:lumMod val="65000"/>
                  </a:schemeClr>
                </a:solidFill>
                <a:latin typeface="Museo Sans 300" pitchFamily="50" charset="0"/>
                <a:ea typeface="Verdana" pitchFamily="34" charset="0"/>
                <a:cs typeface="Verdana" pitchFamily="34" charset="0"/>
              </a:rPr>
              <a:t>Agent-optional; easily deployed on-premises or in the Cloud.  </a:t>
            </a:r>
          </a:p>
        </p:txBody>
      </p:sp>
      <p:sp>
        <p:nvSpPr>
          <p:cNvPr id="15" name="Rectangle 14"/>
          <p:cNvSpPr/>
          <p:nvPr/>
        </p:nvSpPr>
        <p:spPr>
          <a:xfrm>
            <a:off x="5486400" y="685801"/>
            <a:ext cx="3505200" cy="369332"/>
          </a:xfrm>
          <a:prstGeom prst="rect">
            <a:avLst/>
          </a:prstGeom>
        </p:spPr>
        <p:txBody>
          <a:bodyPr>
            <a:spAutoFit/>
          </a:bodyPr>
          <a:lstStyle/>
          <a:p>
            <a:pPr algn="r" fontAlgn="auto">
              <a:spcBef>
                <a:spcPts val="0"/>
              </a:spcBef>
              <a:spcAft>
                <a:spcPts val="0"/>
              </a:spcAft>
              <a:defRPr/>
            </a:pPr>
            <a:r>
              <a:rPr lang="en-US" b="1" dirty="0">
                <a:solidFill>
                  <a:schemeClr val="bg1"/>
                </a:solidFill>
                <a:effectLst>
                  <a:outerShdw blurRad="50800" dist="38100" dir="2700000" algn="tl" rotWithShape="0">
                    <a:prstClr val="black">
                      <a:alpha val="40000"/>
                    </a:prstClr>
                  </a:outerShdw>
                </a:effectLst>
                <a:latin typeface="Museo Sans 300" pitchFamily="50" charset="0"/>
                <a:ea typeface="Verdana" pitchFamily="34" charset="0"/>
                <a:cs typeface="Verdana" pitchFamily="34" charset="0"/>
              </a:rPr>
              <a:t>Unified. Ubiquitous.</a:t>
            </a:r>
          </a:p>
        </p:txBody>
      </p:sp>
      <p:sp>
        <p:nvSpPr>
          <p:cNvPr id="16" name="Rectangle 15"/>
          <p:cNvSpPr/>
          <p:nvPr/>
        </p:nvSpPr>
        <p:spPr>
          <a:xfrm>
            <a:off x="5924550" y="932260"/>
            <a:ext cx="3067050" cy="430887"/>
          </a:xfrm>
          <a:prstGeom prst="rect">
            <a:avLst/>
          </a:prstGeom>
        </p:spPr>
        <p:txBody>
          <a:bodyPr>
            <a:spAutoFit/>
          </a:bodyPr>
          <a:lstStyle/>
          <a:p>
            <a:pPr algn="r" fontAlgn="auto">
              <a:spcBef>
                <a:spcPts val="0"/>
              </a:spcBef>
              <a:spcAft>
                <a:spcPts val="0"/>
              </a:spcAft>
              <a:defRPr/>
            </a:pPr>
            <a:r>
              <a:rPr lang="en-US" sz="1100" b="1" dirty="0">
                <a:solidFill>
                  <a:schemeClr val="bg1">
                    <a:lumMod val="65000"/>
                  </a:schemeClr>
                </a:solidFill>
                <a:latin typeface="Museo Sans 300" pitchFamily="50" charset="0"/>
                <a:ea typeface="Verdana" pitchFamily="34" charset="0"/>
                <a:cs typeface="Verdana" pitchFamily="34" charset="0"/>
              </a:rPr>
              <a:t>Monitor and Service Desk.</a:t>
            </a:r>
            <a:br>
              <a:rPr lang="en-US" sz="1100" b="1" dirty="0">
                <a:solidFill>
                  <a:schemeClr val="bg1">
                    <a:lumMod val="65000"/>
                  </a:schemeClr>
                </a:solidFill>
                <a:latin typeface="Museo Sans 300" pitchFamily="50" charset="0"/>
                <a:ea typeface="Verdana" pitchFamily="34" charset="0"/>
                <a:cs typeface="Verdana" pitchFamily="34" charset="0"/>
              </a:rPr>
            </a:br>
            <a:r>
              <a:rPr lang="en-US" sz="1100" b="1" dirty="0">
                <a:solidFill>
                  <a:schemeClr val="bg1">
                    <a:lumMod val="65000"/>
                  </a:schemeClr>
                </a:solidFill>
                <a:latin typeface="Museo Sans 300" pitchFamily="50" charset="0"/>
                <a:ea typeface="Verdana" pitchFamily="34" charset="0"/>
                <a:cs typeface="Verdana" pitchFamily="34" charset="0"/>
              </a:rPr>
              <a:t>Now available anywhere.</a:t>
            </a:r>
            <a:endParaRPr lang="en-US" sz="1100" i="1" dirty="0">
              <a:solidFill>
                <a:schemeClr val="bg1">
                  <a:lumMod val="65000"/>
                </a:schemeClr>
              </a:solidFill>
              <a:latin typeface="Museo Sans 300" pitchFamily="50" charset="0"/>
              <a:ea typeface="Verdana" pitchFamily="34" charset="0"/>
              <a:cs typeface="Verdana" pitchFamily="34" charset="0"/>
            </a:endParaRPr>
          </a:p>
        </p:txBody>
      </p:sp>
      <p:sp>
        <p:nvSpPr>
          <p:cNvPr id="17" name="Rectangle 16"/>
          <p:cNvSpPr/>
          <p:nvPr/>
        </p:nvSpPr>
        <p:spPr>
          <a:xfrm>
            <a:off x="5943600" y="3886201"/>
            <a:ext cx="3048000" cy="369332"/>
          </a:xfrm>
          <a:prstGeom prst="rect">
            <a:avLst/>
          </a:prstGeom>
        </p:spPr>
        <p:txBody>
          <a:bodyPr>
            <a:spAutoFit/>
          </a:bodyPr>
          <a:lstStyle/>
          <a:p>
            <a:pPr algn="r" fontAlgn="auto">
              <a:spcBef>
                <a:spcPts val="0"/>
              </a:spcBef>
              <a:spcAft>
                <a:spcPts val="0"/>
              </a:spcAft>
              <a:defRPr/>
            </a:pPr>
            <a:r>
              <a:rPr lang="en-US" b="1" dirty="0">
                <a:solidFill>
                  <a:schemeClr val="bg1"/>
                </a:solidFill>
                <a:effectLst>
                  <a:outerShdw blurRad="50800" dist="38100" dir="2700000" algn="tl" rotWithShape="0">
                    <a:prstClr val="black">
                      <a:alpha val="40000"/>
                    </a:prstClr>
                  </a:outerShdw>
                </a:effectLst>
                <a:latin typeface="Museo Sans 300" pitchFamily="50" charset="0"/>
                <a:ea typeface="Verdana" pitchFamily="34" charset="0"/>
                <a:cs typeface="Verdana" pitchFamily="34" charset="0"/>
              </a:rPr>
              <a:t>Social.</a:t>
            </a:r>
          </a:p>
        </p:txBody>
      </p:sp>
      <p:sp>
        <p:nvSpPr>
          <p:cNvPr id="18" name="Rectangle 17"/>
          <p:cNvSpPr/>
          <p:nvPr/>
        </p:nvSpPr>
        <p:spPr>
          <a:xfrm>
            <a:off x="5715000" y="4114800"/>
            <a:ext cx="3276600" cy="430887"/>
          </a:xfrm>
          <a:prstGeom prst="rect">
            <a:avLst/>
          </a:prstGeom>
        </p:spPr>
        <p:txBody>
          <a:bodyPr>
            <a:spAutoFit/>
          </a:bodyPr>
          <a:lstStyle/>
          <a:p>
            <a:pPr algn="r" fontAlgn="auto">
              <a:spcBef>
                <a:spcPts val="0"/>
              </a:spcBef>
              <a:spcAft>
                <a:spcPts val="0"/>
              </a:spcAft>
              <a:defRPr/>
            </a:pPr>
            <a:r>
              <a:rPr lang="en-US" sz="1100" b="1" dirty="0">
                <a:solidFill>
                  <a:schemeClr val="bg1">
                    <a:lumMod val="65000"/>
                  </a:schemeClr>
                </a:solidFill>
                <a:latin typeface="Museo Sans 300" pitchFamily="50" charset="0"/>
                <a:ea typeface="Verdana" pitchFamily="34" charset="0"/>
                <a:cs typeface="Verdana" pitchFamily="34" charset="0"/>
              </a:rPr>
              <a:t>Access crowd-sourced </a:t>
            </a:r>
            <a:br>
              <a:rPr lang="en-US" sz="1100" b="1" dirty="0">
                <a:solidFill>
                  <a:schemeClr val="bg1">
                    <a:lumMod val="65000"/>
                  </a:schemeClr>
                </a:solidFill>
                <a:latin typeface="Museo Sans 300" pitchFamily="50" charset="0"/>
                <a:ea typeface="Verdana" pitchFamily="34" charset="0"/>
                <a:cs typeface="Verdana" pitchFamily="34" charset="0"/>
              </a:rPr>
            </a:br>
            <a:r>
              <a:rPr lang="en-US" sz="1100" b="1" dirty="0">
                <a:solidFill>
                  <a:schemeClr val="bg1">
                    <a:lumMod val="65000"/>
                  </a:schemeClr>
                </a:solidFill>
                <a:latin typeface="Museo Sans 300" pitchFamily="50" charset="0"/>
                <a:ea typeface="Verdana" pitchFamily="34" charset="0"/>
                <a:cs typeface="Verdana" pitchFamily="34" charset="0"/>
              </a:rPr>
              <a:t>knowledge and best practices.</a:t>
            </a:r>
            <a:endParaRPr lang="en-US" sz="1100" dirty="0">
              <a:solidFill>
                <a:schemeClr val="bg1">
                  <a:lumMod val="65000"/>
                </a:schemeClr>
              </a:solidFill>
              <a:latin typeface="Museo Sans 300" pitchFamily="50" charset="0"/>
              <a:ea typeface="Verdana" pitchFamily="34" charset="0"/>
              <a:cs typeface="Verdana" pitchFamily="34" charset="0"/>
            </a:endParaRPr>
          </a:p>
        </p:txBody>
      </p:sp>
      <p:pic>
        <p:nvPicPr>
          <p:cNvPr id="1037" name="Picture 13" descr="C:\Users\felsa01\Desktop\PNG\32px\youtube.png"/>
          <p:cNvPicPr>
            <a:picLocks noChangeAspect="1" noChangeArrowheads="1"/>
          </p:cNvPicPr>
          <p:nvPr/>
        </p:nvPicPr>
        <p:blipFill>
          <a:blip r:embed="rId5"/>
          <a:srcRect/>
          <a:stretch>
            <a:fillRect/>
          </a:stretch>
        </p:blipFill>
        <p:spPr bwMode="auto">
          <a:xfrm>
            <a:off x="7775576" y="4563666"/>
            <a:ext cx="138113" cy="103584"/>
          </a:xfrm>
          <a:prstGeom prst="rect">
            <a:avLst/>
          </a:prstGeom>
          <a:noFill/>
          <a:ln w="9525">
            <a:noFill/>
            <a:miter lim="800000"/>
            <a:headEnd/>
            <a:tailEnd/>
          </a:ln>
        </p:spPr>
      </p:pic>
      <p:pic>
        <p:nvPicPr>
          <p:cNvPr id="1038" name="Picture 14" descr="C:\Users\felsa01\Desktop\PNG\32px\facebook.png"/>
          <p:cNvPicPr>
            <a:picLocks noChangeAspect="1" noChangeArrowheads="1"/>
          </p:cNvPicPr>
          <p:nvPr/>
        </p:nvPicPr>
        <p:blipFill>
          <a:blip r:embed="rId6"/>
          <a:srcRect/>
          <a:stretch>
            <a:fillRect/>
          </a:stretch>
        </p:blipFill>
        <p:spPr bwMode="auto">
          <a:xfrm>
            <a:off x="8272464" y="4563666"/>
            <a:ext cx="136525" cy="103584"/>
          </a:xfrm>
          <a:prstGeom prst="rect">
            <a:avLst/>
          </a:prstGeom>
          <a:noFill/>
          <a:ln w="9525">
            <a:noFill/>
            <a:miter lim="800000"/>
            <a:headEnd/>
            <a:tailEnd/>
          </a:ln>
        </p:spPr>
      </p:pic>
      <p:pic>
        <p:nvPicPr>
          <p:cNvPr id="1040" name="Picture 16" descr="C:\Users\felsa01\Desktop\PNG\32px\twitter.png"/>
          <p:cNvPicPr>
            <a:picLocks noChangeAspect="1" noChangeArrowheads="1"/>
          </p:cNvPicPr>
          <p:nvPr/>
        </p:nvPicPr>
        <p:blipFill>
          <a:blip r:embed="rId7"/>
          <a:srcRect/>
          <a:stretch>
            <a:fillRect/>
          </a:stretch>
        </p:blipFill>
        <p:spPr bwMode="auto">
          <a:xfrm>
            <a:off x="8520114" y="4563666"/>
            <a:ext cx="136525" cy="103584"/>
          </a:xfrm>
          <a:prstGeom prst="rect">
            <a:avLst/>
          </a:prstGeom>
          <a:noFill/>
          <a:ln w="9525">
            <a:noFill/>
            <a:miter lim="800000"/>
            <a:headEnd/>
            <a:tailEnd/>
          </a:ln>
        </p:spPr>
      </p:pic>
      <p:pic>
        <p:nvPicPr>
          <p:cNvPr id="1041" name="Picture 17" descr="C:\Users\felsa01\Desktop\PNG\32px\linkedin.png"/>
          <p:cNvPicPr>
            <a:picLocks noChangeAspect="1" noChangeArrowheads="1"/>
          </p:cNvPicPr>
          <p:nvPr/>
        </p:nvPicPr>
        <p:blipFill>
          <a:blip r:embed="rId8"/>
          <a:srcRect/>
          <a:stretch>
            <a:fillRect/>
          </a:stretch>
        </p:blipFill>
        <p:spPr bwMode="auto">
          <a:xfrm>
            <a:off x="8767764" y="4563666"/>
            <a:ext cx="136525" cy="103584"/>
          </a:xfrm>
          <a:prstGeom prst="rect">
            <a:avLst/>
          </a:prstGeom>
          <a:noFill/>
          <a:ln w="9525">
            <a:noFill/>
            <a:miter lim="800000"/>
            <a:headEnd/>
            <a:tailEnd/>
          </a:ln>
        </p:spPr>
      </p:pic>
      <p:pic>
        <p:nvPicPr>
          <p:cNvPr id="1042" name="Picture 18" descr="C:\Users\felsa01\Desktop\PNG\32px\skype.png"/>
          <p:cNvPicPr>
            <a:picLocks noChangeAspect="1" noChangeArrowheads="1"/>
          </p:cNvPicPr>
          <p:nvPr/>
        </p:nvPicPr>
        <p:blipFill>
          <a:blip r:embed="rId9"/>
          <a:srcRect/>
          <a:stretch>
            <a:fillRect/>
          </a:stretch>
        </p:blipFill>
        <p:spPr bwMode="auto">
          <a:xfrm>
            <a:off x="8023226" y="4563666"/>
            <a:ext cx="138113" cy="103584"/>
          </a:xfrm>
          <a:prstGeom prst="rect">
            <a:avLst/>
          </a:prstGeom>
          <a:noFill/>
          <a:ln w="9525">
            <a:noFill/>
            <a:miter lim="800000"/>
            <a:headEnd/>
            <a:tailEnd/>
          </a:ln>
        </p:spPr>
      </p:pic>
      <p:pic>
        <p:nvPicPr>
          <p:cNvPr id="1043" name="Picture 19" descr="C:\Users\felsa01\Desktop\PNG\32px\google-talk.png"/>
          <p:cNvPicPr>
            <a:picLocks noChangeAspect="1" noChangeArrowheads="1"/>
          </p:cNvPicPr>
          <p:nvPr/>
        </p:nvPicPr>
        <p:blipFill>
          <a:blip r:embed="rId10"/>
          <a:srcRect/>
          <a:stretch>
            <a:fillRect/>
          </a:stretch>
        </p:blipFill>
        <p:spPr bwMode="auto">
          <a:xfrm>
            <a:off x="7527926" y="4563666"/>
            <a:ext cx="136525" cy="102394"/>
          </a:xfrm>
          <a:prstGeom prst="rect">
            <a:avLst/>
          </a:prstGeom>
          <a:noFill/>
          <a:ln w="9525">
            <a:noFill/>
            <a:miter lim="800000"/>
            <a:headEnd/>
            <a:tailEnd/>
          </a:ln>
        </p:spPr>
      </p:pic>
      <p:pic>
        <p:nvPicPr>
          <p:cNvPr id="1045" name="Picture 21" descr="C:\Users\felsa01\Desktop\PNG\32px\rss.png"/>
          <p:cNvPicPr>
            <a:picLocks noChangeAspect="1" noChangeArrowheads="1"/>
          </p:cNvPicPr>
          <p:nvPr/>
        </p:nvPicPr>
        <p:blipFill>
          <a:blip r:embed="rId11"/>
          <a:srcRect/>
          <a:stretch>
            <a:fillRect/>
          </a:stretch>
        </p:blipFill>
        <p:spPr bwMode="auto">
          <a:xfrm>
            <a:off x="7280276" y="4563666"/>
            <a:ext cx="136525" cy="103584"/>
          </a:xfrm>
          <a:prstGeom prst="rect">
            <a:avLst/>
          </a:prstGeom>
          <a:noFill/>
          <a:ln w="9525">
            <a:noFill/>
            <a:miter lim="800000"/>
            <a:headEnd/>
            <a:tailEnd/>
          </a:ln>
        </p:spPr>
      </p:pic>
      <p:sp>
        <p:nvSpPr>
          <p:cNvPr id="22" name="Rectangle 21"/>
          <p:cNvSpPr/>
          <p:nvPr/>
        </p:nvSpPr>
        <p:spPr>
          <a:xfrm>
            <a:off x="5715000" y="1965723"/>
            <a:ext cx="3276600" cy="369332"/>
          </a:xfrm>
          <a:prstGeom prst="rect">
            <a:avLst/>
          </a:prstGeom>
        </p:spPr>
        <p:txBody>
          <a:bodyPr>
            <a:spAutoFit/>
          </a:bodyPr>
          <a:lstStyle/>
          <a:p>
            <a:pPr algn="r" fontAlgn="auto">
              <a:spcBef>
                <a:spcPts val="0"/>
              </a:spcBef>
              <a:spcAft>
                <a:spcPts val="0"/>
              </a:spcAft>
              <a:defRPr/>
            </a:pPr>
            <a:r>
              <a:rPr lang="en-US" b="1" dirty="0">
                <a:solidFill>
                  <a:schemeClr val="bg1"/>
                </a:solidFill>
                <a:effectLst>
                  <a:outerShdw blurRad="50800" dist="38100" dir="2700000" algn="tl" rotWithShape="0">
                    <a:prstClr val="black">
                      <a:alpha val="40000"/>
                    </a:prstClr>
                  </a:outerShdw>
                </a:effectLst>
                <a:latin typeface="Museo Sans 300" pitchFamily="50" charset="0"/>
                <a:ea typeface="Verdana" pitchFamily="34" charset="0"/>
                <a:cs typeface="Verdana" pitchFamily="34" charset="0"/>
              </a:rPr>
              <a:t>Multi-tenant.</a:t>
            </a:r>
          </a:p>
        </p:txBody>
      </p:sp>
      <p:sp>
        <p:nvSpPr>
          <p:cNvPr id="23" name="Rectangle 22"/>
          <p:cNvSpPr/>
          <p:nvPr/>
        </p:nvSpPr>
        <p:spPr>
          <a:xfrm>
            <a:off x="5791200" y="2168129"/>
            <a:ext cx="3200400" cy="430887"/>
          </a:xfrm>
          <a:prstGeom prst="rect">
            <a:avLst/>
          </a:prstGeom>
        </p:spPr>
        <p:txBody>
          <a:bodyPr>
            <a:spAutoFit/>
          </a:bodyPr>
          <a:lstStyle/>
          <a:p>
            <a:pPr algn="r" fontAlgn="auto">
              <a:spcBef>
                <a:spcPts val="0"/>
              </a:spcBef>
              <a:spcAft>
                <a:spcPts val="0"/>
              </a:spcAft>
              <a:defRPr/>
            </a:pPr>
            <a:r>
              <a:rPr lang="en-US" sz="1100" b="1" dirty="0">
                <a:solidFill>
                  <a:schemeClr val="bg1">
                    <a:lumMod val="65000"/>
                  </a:schemeClr>
                </a:solidFill>
                <a:latin typeface="Museo Sans 300" pitchFamily="50" charset="0"/>
                <a:ea typeface="Verdana" pitchFamily="34" charset="0"/>
                <a:cs typeface="Verdana" pitchFamily="34" charset="0"/>
              </a:rPr>
              <a:t>Scale easily to provide every </a:t>
            </a:r>
            <a:br>
              <a:rPr lang="en-US" sz="1100" b="1" dirty="0">
                <a:solidFill>
                  <a:schemeClr val="bg1">
                    <a:lumMod val="65000"/>
                  </a:schemeClr>
                </a:solidFill>
                <a:latin typeface="Museo Sans 300" pitchFamily="50" charset="0"/>
                <a:ea typeface="Verdana" pitchFamily="34" charset="0"/>
                <a:cs typeface="Verdana" pitchFamily="34" charset="0"/>
              </a:rPr>
            </a:br>
            <a:r>
              <a:rPr lang="en-US" sz="1100" b="1" dirty="0">
                <a:solidFill>
                  <a:schemeClr val="bg1">
                    <a:lumMod val="65000"/>
                  </a:schemeClr>
                </a:solidFill>
                <a:latin typeface="Museo Sans 300" pitchFamily="50" charset="0"/>
                <a:ea typeface="Verdana" pitchFamily="34" charset="0"/>
                <a:cs typeface="Verdana" pitchFamily="34" charset="0"/>
              </a:rPr>
              <a:t>client a personalized view.</a:t>
            </a:r>
            <a:endParaRPr lang="en-US" sz="1100" i="1" dirty="0">
              <a:solidFill>
                <a:schemeClr val="bg1">
                  <a:lumMod val="65000"/>
                </a:schemeClr>
              </a:solidFill>
              <a:latin typeface="Museo Sans 300" pitchFamily="50" charset="0"/>
              <a:ea typeface="Verdana" pitchFamily="34" charset="0"/>
              <a:cs typeface="Verdana" pitchFamily="34" charset="0"/>
            </a:endParaRPr>
          </a:p>
        </p:txBody>
      </p:sp>
      <p:sp>
        <p:nvSpPr>
          <p:cNvPr id="24" name="Rectangle 23"/>
          <p:cNvSpPr/>
          <p:nvPr/>
        </p:nvSpPr>
        <p:spPr>
          <a:xfrm>
            <a:off x="5715000" y="2606279"/>
            <a:ext cx="3276600" cy="369332"/>
          </a:xfrm>
          <a:prstGeom prst="rect">
            <a:avLst/>
          </a:prstGeom>
        </p:spPr>
        <p:txBody>
          <a:bodyPr>
            <a:spAutoFit/>
          </a:bodyPr>
          <a:lstStyle/>
          <a:p>
            <a:pPr algn="r" fontAlgn="auto">
              <a:spcBef>
                <a:spcPts val="0"/>
              </a:spcBef>
              <a:spcAft>
                <a:spcPts val="0"/>
              </a:spcAft>
              <a:defRPr/>
            </a:pPr>
            <a:r>
              <a:rPr lang="en-US" b="1" dirty="0">
                <a:solidFill>
                  <a:schemeClr val="bg1"/>
                </a:solidFill>
                <a:effectLst>
                  <a:outerShdw blurRad="50800" dist="38100" dir="2700000" algn="tl" rotWithShape="0">
                    <a:prstClr val="black">
                      <a:alpha val="40000"/>
                    </a:prstClr>
                  </a:outerShdw>
                </a:effectLst>
                <a:latin typeface="Museo Sans 300" pitchFamily="50" charset="0"/>
                <a:ea typeface="Verdana" pitchFamily="34" charset="0"/>
                <a:cs typeface="Verdana" pitchFamily="34" charset="0"/>
              </a:rPr>
              <a:t>Easy. Extensible.</a:t>
            </a:r>
          </a:p>
        </p:txBody>
      </p:sp>
      <p:sp>
        <p:nvSpPr>
          <p:cNvPr id="25" name="Rectangle 24"/>
          <p:cNvSpPr/>
          <p:nvPr/>
        </p:nvSpPr>
        <p:spPr>
          <a:xfrm>
            <a:off x="5791200" y="2819400"/>
            <a:ext cx="3200400" cy="430887"/>
          </a:xfrm>
          <a:prstGeom prst="rect">
            <a:avLst/>
          </a:prstGeom>
        </p:spPr>
        <p:txBody>
          <a:bodyPr>
            <a:spAutoFit/>
          </a:bodyPr>
          <a:lstStyle/>
          <a:p>
            <a:pPr algn="r" fontAlgn="auto">
              <a:spcBef>
                <a:spcPts val="0"/>
              </a:spcBef>
              <a:spcAft>
                <a:spcPts val="0"/>
              </a:spcAft>
              <a:defRPr/>
            </a:pPr>
            <a:r>
              <a:rPr lang="en-US" sz="1100" b="1" dirty="0">
                <a:solidFill>
                  <a:schemeClr val="bg1">
                    <a:lumMod val="65000"/>
                  </a:schemeClr>
                </a:solidFill>
                <a:latin typeface="Museo Sans 300" pitchFamily="50" charset="0"/>
                <a:ea typeface="Verdana" pitchFamily="34" charset="0"/>
                <a:cs typeface="Verdana" pitchFamily="34" charset="0"/>
              </a:rPr>
              <a:t>Simple point &amp; click configuration.</a:t>
            </a:r>
            <a:br>
              <a:rPr lang="en-US" sz="1100" b="1" dirty="0">
                <a:solidFill>
                  <a:schemeClr val="bg1">
                    <a:lumMod val="65000"/>
                  </a:schemeClr>
                </a:solidFill>
                <a:latin typeface="Museo Sans 300" pitchFamily="50" charset="0"/>
                <a:ea typeface="Verdana" pitchFamily="34" charset="0"/>
                <a:cs typeface="Verdana" pitchFamily="34" charset="0"/>
              </a:rPr>
            </a:br>
            <a:r>
              <a:rPr lang="en-US" sz="1100" b="1" dirty="0">
                <a:solidFill>
                  <a:schemeClr val="bg1">
                    <a:lumMod val="65000"/>
                  </a:schemeClr>
                </a:solidFill>
                <a:latin typeface="Museo Sans 300" pitchFamily="50" charset="0"/>
                <a:ea typeface="Verdana" pitchFamily="34" charset="0"/>
                <a:cs typeface="Verdana" pitchFamily="34" charset="0"/>
              </a:rPr>
              <a:t>Command line &amp; APIs available.</a:t>
            </a:r>
            <a:endParaRPr lang="en-US" sz="1100" i="1" dirty="0">
              <a:solidFill>
                <a:schemeClr val="bg1">
                  <a:lumMod val="65000"/>
                </a:schemeClr>
              </a:solidFill>
              <a:latin typeface="Museo Sans 300" pitchFamily="50" charset="0"/>
              <a:ea typeface="Verdana" pitchFamily="34" charset="0"/>
              <a:cs typeface="Verdana" pitchFamily="34" charset="0"/>
            </a:endParaRPr>
          </a:p>
        </p:txBody>
      </p:sp>
      <p:sp>
        <p:nvSpPr>
          <p:cNvPr id="30" name="Rectangle 29"/>
          <p:cNvSpPr/>
          <p:nvPr/>
        </p:nvSpPr>
        <p:spPr>
          <a:xfrm>
            <a:off x="5715000" y="3245644"/>
            <a:ext cx="3276600" cy="369332"/>
          </a:xfrm>
          <a:prstGeom prst="rect">
            <a:avLst/>
          </a:prstGeom>
        </p:spPr>
        <p:txBody>
          <a:bodyPr>
            <a:spAutoFit/>
          </a:bodyPr>
          <a:lstStyle/>
          <a:p>
            <a:pPr algn="r" fontAlgn="auto">
              <a:spcBef>
                <a:spcPts val="0"/>
              </a:spcBef>
              <a:spcAft>
                <a:spcPts val="0"/>
              </a:spcAft>
              <a:defRPr/>
            </a:pPr>
            <a:r>
              <a:rPr lang="en-US" b="1" dirty="0">
                <a:solidFill>
                  <a:schemeClr val="bg1"/>
                </a:solidFill>
                <a:effectLst>
                  <a:outerShdw blurRad="50800" dist="38100" dir="2700000" algn="tl" rotWithShape="0">
                    <a:prstClr val="black">
                      <a:alpha val="40000"/>
                    </a:prstClr>
                  </a:outerShdw>
                </a:effectLst>
                <a:latin typeface="Museo Sans 300" pitchFamily="50" charset="0"/>
                <a:ea typeface="Verdana" pitchFamily="34" charset="0"/>
                <a:cs typeface="Verdana" pitchFamily="34" charset="0"/>
              </a:rPr>
              <a:t>Usage-based.</a:t>
            </a:r>
          </a:p>
        </p:txBody>
      </p:sp>
      <p:sp>
        <p:nvSpPr>
          <p:cNvPr id="31" name="Rectangle 30"/>
          <p:cNvSpPr/>
          <p:nvPr/>
        </p:nvSpPr>
        <p:spPr>
          <a:xfrm>
            <a:off x="5791200" y="3483769"/>
            <a:ext cx="3200400" cy="430887"/>
          </a:xfrm>
          <a:prstGeom prst="rect">
            <a:avLst/>
          </a:prstGeom>
        </p:spPr>
        <p:txBody>
          <a:bodyPr>
            <a:spAutoFit/>
          </a:bodyPr>
          <a:lstStyle/>
          <a:p>
            <a:pPr algn="r" fontAlgn="auto">
              <a:spcBef>
                <a:spcPts val="0"/>
              </a:spcBef>
              <a:spcAft>
                <a:spcPts val="0"/>
              </a:spcAft>
              <a:defRPr/>
            </a:pPr>
            <a:r>
              <a:rPr lang="en-US" sz="1100" b="1" dirty="0">
                <a:solidFill>
                  <a:schemeClr val="bg1">
                    <a:lumMod val="65000"/>
                  </a:schemeClr>
                </a:solidFill>
                <a:latin typeface="Museo Sans 300" pitchFamily="50" charset="0"/>
                <a:ea typeface="Verdana" pitchFamily="34" charset="0"/>
                <a:cs typeface="Verdana" pitchFamily="34" charset="0"/>
              </a:rPr>
              <a:t>Self-service; meter and charge</a:t>
            </a:r>
            <a:br>
              <a:rPr lang="en-US" sz="1100" b="1" dirty="0">
                <a:solidFill>
                  <a:schemeClr val="bg1">
                    <a:lumMod val="65000"/>
                  </a:schemeClr>
                </a:solidFill>
                <a:latin typeface="Museo Sans 300" pitchFamily="50" charset="0"/>
                <a:ea typeface="Verdana" pitchFamily="34" charset="0"/>
                <a:cs typeface="Verdana" pitchFamily="34" charset="0"/>
              </a:rPr>
            </a:br>
            <a:r>
              <a:rPr lang="en-US" sz="1100" b="1" dirty="0">
                <a:solidFill>
                  <a:schemeClr val="bg1">
                    <a:lumMod val="65000"/>
                  </a:schemeClr>
                </a:solidFill>
                <a:latin typeface="Museo Sans 300" pitchFamily="50" charset="0"/>
                <a:ea typeface="Verdana" pitchFamily="34" charset="0"/>
                <a:cs typeface="Verdana" pitchFamily="34" charset="0"/>
              </a:rPr>
              <a:t>for resources consumed.</a:t>
            </a:r>
            <a:endParaRPr lang="en-US" sz="1100" i="1" dirty="0">
              <a:solidFill>
                <a:schemeClr val="bg1">
                  <a:lumMod val="65000"/>
                </a:schemeClr>
              </a:solidFill>
              <a:latin typeface="Museo Sans 300" pitchFamily="50" charset="0"/>
              <a:ea typeface="Verdana" pitchFamily="34" charset="0"/>
              <a:cs typeface="Verdana" pitchFamily="34" charset="0"/>
            </a:endParaRPr>
          </a:p>
        </p:txBody>
      </p:sp>
      <p:sp>
        <p:nvSpPr>
          <p:cNvPr id="3" name="Rectangle 2"/>
          <p:cNvSpPr/>
          <p:nvPr/>
        </p:nvSpPr>
        <p:spPr>
          <a:xfrm>
            <a:off x="249238" y="685800"/>
            <a:ext cx="5541962" cy="461665"/>
          </a:xfrm>
          <a:prstGeom prst="rect">
            <a:avLst/>
          </a:prstGeom>
        </p:spPr>
        <p:txBody>
          <a:bodyPr wrap="square">
            <a:spAutoFit/>
          </a:bodyPr>
          <a:lstStyle/>
          <a:p>
            <a:pPr fontAlgn="auto">
              <a:spcBef>
                <a:spcPts val="0"/>
              </a:spcBef>
              <a:spcAft>
                <a:spcPts val="0"/>
              </a:spcAft>
              <a:defRPr/>
            </a:pPr>
            <a:r>
              <a:rPr lang="en-US" sz="2400" b="1" dirty="0" smtClean="0">
                <a:latin typeface="Museo Sans 300" pitchFamily="50" charset="0"/>
                <a:ea typeface="Verdana" pitchFamily="34" charset="0"/>
                <a:cs typeface="Verdana" pitchFamily="34" charset="0"/>
              </a:rPr>
              <a:t>IT Management as a Service</a:t>
            </a:r>
            <a:endParaRPr lang="en-US" sz="2400" b="1" dirty="0">
              <a:latin typeface="Museo Sans 300" pitchFamily="50" charset="0"/>
              <a:ea typeface="Verdana" pitchFamily="34" charset="0"/>
              <a:cs typeface="Verdana" pitchFamily="34" charset="0"/>
            </a:endParaRPr>
          </a:p>
        </p:txBody>
      </p:sp>
    </p:spTree>
    <p:extLst>
      <p:ext uri="{BB962C8B-B14F-4D97-AF65-F5344CB8AC3E}">
        <p14:creationId xmlns:p14="http://schemas.microsoft.com/office/powerpoint/2010/main" val="343650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2" presetClass="entr" presetSubtype="2"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2" presetClass="entr" presetSubtype="2"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2" presetClass="entr" presetSubtype="2"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2" presetClass="entr" presetSubtype="2"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37" presetClass="entr" presetSubtype="0" fill="hold" nodeType="withEffect">
                                  <p:stCondLst>
                                    <p:cond delay="0"/>
                                  </p:stCondLst>
                                  <p:childTnLst>
                                    <p:set>
                                      <p:cBhvr>
                                        <p:cTn id="61" dur="1" fill="hold">
                                          <p:stCondLst>
                                            <p:cond delay="0"/>
                                          </p:stCondLst>
                                        </p:cTn>
                                        <p:tgtEl>
                                          <p:spTgt spid="1037"/>
                                        </p:tgtEl>
                                        <p:attrNameLst>
                                          <p:attrName>style.visibility</p:attrName>
                                        </p:attrNameLst>
                                      </p:cBhvr>
                                      <p:to>
                                        <p:strVal val="visible"/>
                                      </p:to>
                                    </p:set>
                                    <p:animEffect transition="in" filter="fade">
                                      <p:cBhvr>
                                        <p:cTn id="62" dur="1000"/>
                                        <p:tgtEl>
                                          <p:spTgt spid="1037"/>
                                        </p:tgtEl>
                                      </p:cBhvr>
                                    </p:animEffect>
                                    <p:anim calcmode="lin" valueType="num">
                                      <p:cBhvr>
                                        <p:cTn id="63" dur="1000" fill="hold"/>
                                        <p:tgtEl>
                                          <p:spTgt spid="1037"/>
                                        </p:tgtEl>
                                        <p:attrNameLst>
                                          <p:attrName>ppt_x</p:attrName>
                                        </p:attrNameLst>
                                      </p:cBhvr>
                                      <p:tavLst>
                                        <p:tav tm="0">
                                          <p:val>
                                            <p:strVal val="#ppt_x"/>
                                          </p:val>
                                        </p:tav>
                                        <p:tav tm="100000">
                                          <p:val>
                                            <p:strVal val="#ppt_x"/>
                                          </p:val>
                                        </p:tav>
                                      </p:tavLst>
                                    </p:anim>
                                    <p:anim calcmode="lin" valueType="num">
                                      <p:cBhvr>
                                        <p:cTn id="64" dur="900" decel="100000" fill="hold"/>
                                        <p:tgtEl>
                                          <p:spTgt spid="1037"/>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037"/>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500"/>
                                  </p:stCondLst>
                                  <p:childTnLst>
                                    <p:set>
                                      <p:cBhvr>
                                        <p:cTn id="67" dur="1" fill="hold">
                                          <p:stCondLst>
                                            <p:cond delay="0"/>
                                          </p:stCondLst>
                                        </p:cTn>
                                        <p:tgtEl>
                                          <p:spTgt spid="1038"/>
                                        </p:tgtEl>
                                        <p:attrNameLst>
                                          <p:attrName>style.visibility</p:attrName>
                                        </p:attrNameLst>
                                      </p:cBhvr>
                                      <p:to>
                                        <p:strVal val="visible"/>
                                      </p:to>
                                    </p:set>
                                    <p:animEffect transition="in" filter="fade">
                                      <p:cBhvr>
                                        <p:cTn id="68" dur="1000"/>
                                        <p:tgtEl>
                                          <p:spTgt spid="1038"/>
                                        </p:tgtEl>
                                      </p:cBhvr>
                                    </p:animEffect>
                                    <p:anim calcmode="lin" valueType="num">
                                      <p:cBhvr>
                                        <p:cTn id="69" dur="1000" fill="hold"/>
                                        <p:tgtEl>
                                          <p:spTgt spid="1038"/>
                                        </p:tgtEl>
                                        <p:attrNameLst>
                                          <p:attrName>ppt_x</p:attrName>
                                        </p:attrNameLst>
                                      </p:cBhvr>
                                      <p:tavLst>
                                        <p:tav tm="0">
                                          <p:val>
                                            <p:strVal val="#ppt_x"/>
                                          </p:val>
                                        </p:tav>
                                        <p:tav tm="100000">
                                          <p:val>
                                            <p:strVal val="#ppt_x"/>
                                          </p:val>
                                        </p:tav>
                                      </p:tavLst>
                                    </p:anim>
                                    <p:anim calcmode="lin" valueType="num">
                                      <p:cBhvr>
                                        <p:cTn id="70" dur="900" decel="100000" fill="hold"/>
                                        <p:tgtEl>
                                          <p:spTgt spid="1038"/>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038"/>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900"/>
                                  </p:stCondLst>
                                  <p:childTnLst>
                                    <p:set>
                                      <p:cBhvr>
                                        <p:cTn id="73" dur="1" fill="hold">
                                          <p:stCondLst>
                                            <p:cond delay="0"/>
                                          </p:stCondLst>
                                        </p:cTn>
                                        <p:tgtEl>
                                          <p:spTgt spid="1040"/>
                                        </p:tgtEl>
                                        <p:attrNameLst>
                                          <p:attrName>style.visibility</p:attrName>
                                        </p:attrNameLst>
                                      </p:cBhvr>
                                      <p:to>
                                        <p:strVal val="visible"/>
                                      </p:to>
                                    </p:set>
                                    <p:animEffect transition="in" filter="fade">
                                      <p:cBhvr>
                                        <p:cTn id="74" dur="1000"/>
                                        <p:tgtEl>
                                          <p:spTgt spid="1040"/>
                                        </p:tgtEl>
                                      </p:cBhvr>
                                    </p:animEffect>
                                    <p:anim calcmode="lin" valueType="num">
                                      <p:cBhvr>
                                        <p:cTn id="75" dur="1000" fill="hold"/>
                                        <p:tgtEl>
                                          <p:spTgt spid="1040"/>
                                        </p:tgtEl>
                                        <p:attrNameLst>
                                          <p:attrName>ppt_x</p:attrName>
                                        </p:attrNameLst>
                                      </p:cBhvr>
                                      <p:tavLst>
                                        <p:tav tm="0">
                                          <p:val>
                                            <p:strVal val="#ppt_x"/>
                                          </p:val>
                                        </p:tav>
                                        <p:tav tm="100000">
                                          <p:val>
                                            <p:strVal val="#ppt_x"/>
                                          </p:val>
                                        </p:tav>
                                      </p:tavLst>
                                    </p:anim>
                                    <p:anim calcmode="lin" valueType="num">
                                      <p:cBhvr>
                                        <p:cTn id="76" dur="900" decel="100000" fill="hold"/>
                                        <p:tgtEl>
                                          <p:spTgt spid="104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040"/>
                                        </p:tgtEl>
                                        <p:attrNameLst>
                                          <p:attrName>ppt_y</p:attrName>
                                        </p:attrNameLst>
                                      </p:cBhvr>
                                      <p:tavLst>
                                        <p:tav tm="0">
                                          <p:val>
                                            <p:strVal val="#ppt_y-.03"/>
                                          </p:val>
                                        </p:tav>
                                        <p:tav tm="100000">
                                          <p:val>
                                            <p:strVal val="#ppt_y"/>
                                          </p:val>
                                        </p:tav>
                                      </p:tavLst>
                                    </p:anim>
                                  </p:childTnLst>
                                </p:cTn>
                              </p:par>
                              <p:par>
                                <p:cTn id="78" presetID="37" presetClass="entr" presetSubtype="0" fill="hold" nodeType="withEffect">
                                  <p:stCondLst>
                                    <p:cond delay="1300"/>
                                  </p:stCondLst>
                                  <p:childTnLst>
                                    <p:set>
                                      <p:cBhvr>
                                        <p:cTn id="79" dur="1" fill="hold">
                                          <p:stCondLst>
                                            <p:cond delay="0"/>
                                          </p:stCondLst>
                                        </p:cTn>
                                        <p:tgtEl>
                                          <p:spTgt spid="1041"/>
                                        </p:tgtEl>
                                        <p:attrNameLst>
                                          <p:attrName>style.visibility</p:attrName>
                                        </p:attrNameLst>
                                      </p:cBhvr>
                                      <p:to>
                                        <p:strVal val="visible"/>
                                      </p:to>
                                    </p:set>
                                    <p:animEffect transition="in" filter="fade">
                                      <p:cBhvr>
                                        <p:cTn id="80" dur="1000"/>
                                        <p:tgtEl>
                                          <p:spTgt spid="1041"/>
                                        </p:tgtEl>
                                      </p:cBhvr>
                                    </p:animEffect>
                                    <p:anim calcmode="lin" valueType="num">
                                      <p:cBhvr>
                                        <p:cTn id="81" dur="1000" fill="hold"/>
                                        <p:tgtEl>
                                          <p:spTgt spid="1041"/>
                                        </p:tgtEl>
                                        <p:attrNameLst>
                                          <p:attrName>ppt_x</p:attrName>
                                        </p:attrNameLst>
                                      </p:cBhvr>
                                      <p:tavLst>
                                        <p:tav tm="0">
                                          <p:val>
                                            <p:strVal val="#ppt_x"/>
                                          </p:val>
                                        </p:tav>
                                        <p:tav tm="100000">
                                          <p:val>
                                            <p:strVal val="#ppt_x"/>
                                          </p:val>
                                        </p:tav>
                                      </p:tavLst>
                                    </p:anim>
                                    <p:anim calcmode="lin" valueType="num">
                                      <p:cBhvr>
                                        <p:cTn id="82" dur="900" decel="100000" fill="hold"/>
                                        <p:tgtEl>
                                          <p:spTgt spid="104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041"/>
                                        </p:tgtEl>
                                        <p:attrNameLst>
                                          <p:attrName>ppt_y</p:attrName>
                                        </p:attrNameLst>
                                      </p:cBhvr>
                                      <p:tavLst>
                                        <p:tav tm="0">
                                          <p:val>
                                            <p:strVal val="#ppt_y-.03"/>
                                          </p:val>
                                        </p:tav>
                                        <p:tav tm="100000">
                                          <p:val>
                                            <p:strVal val="#ppt_y"/>
                                          </p:val>
                                        </p:tav>
                                      </p:tavLst>
                                    </p:anim>
                                  </p:childTnLst>
                                </p:cTn>
                              </p:par>
                              <p:par>
                                <p:cTn id="84" presetID="37" presetClass="entr" presetSubtype="0" fill="hold" nodeType="withEffect">
                                  <p:stCondLst>
                                    <p:cond delay="1400"/>
                                  </p:stCondLst>
                                  <p:childTnLst>
                                    <p:set>
                                      <p:cBhvr>
                                        <p:cTn id="85" dur="1" fill="hold">
                                          <p:stCondLst>
                                            <p:cond delay="0"/>
                                          </p:stCondLst>
                                        </p:cTn>
                                        <p:tgtEl>
                                          <p:spTgt spid="1042"/>
                                        </p:tgtEl>
                                        <p:attrNameLst>
                                          <p:attrName>style.visibility</p:attrName>
                                        </p:attrNameLst>
                                      </p:cBhvr>
                                      <p:to>
                                        <p:strVal val="visible"/>
                                      </p:to>
                                    </p:set>
                                    <p:animEffect transition="in" filter="fade">
                                      <p:cBhvr>
                                        <p:cTn id="86" dur="1000"/>
                                        <p:tgtEl>
                                          <p:spTgt spid="1042"/>
                                        </p:tgtEl>
                                      </p:cBhvr>
                                    </p:animEffect>
                                    <p:anim calcmode="lin" valueType="num">
                                      <p:cBhvr>
                                        <p:cTn id="87" dur="1000" fill="hold"/>
                                        <p:tgtEl>
                                          <p:spTgt spid="1042"/>
                                        </p:tgtEl>
                                        <p:attrNameLst>
                                          <p:attrName>ppt_x</p:attrName>
                                        </p:attrNameLst>
                                      </p:cBhvr>
                                      <p:tavLst>
                                        <p:tav tm="0">
                                          <p:val>
                                            <p:strVal val="#ppt_x"/>
                                          </p:val>
                                        </p:tav>
                                        <p:tav tm="100000">
                                          <p:val>
                                            <p:strVal val="#ppt_x"/>
                                          </p:val>
                                        </p:tav>
                                      </p:tavLst>
                                    </p:anim>
                                    <p:anim calcmode="lin" valueType="num">
                                      <p:cBhvr>
                                        <p:cTn id="88" dur="900" decel="100000" fill="hold"/>
                                        <p:tgtEl>
                                          <p:spTgt spid="104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042"/>
                                        </p:tgtEl>
                                        <p:attrNameLst>
                                          <p:attrName>ppt_y</p:attrName>
                                        </p:attrNameLst>
                                      </p:cBhvr>
                                      <p:tavLst>
                                        <p:tav tm="0">
                                          <p:val>
                                            <p:strVal val="#ppt_y-.03"/>
                                          </p:val>
                                        </p:tav>
                                        <p:tav tm="100000">
                                          <p:val>
                                            <p:strVal val="#ppt_y"/>
                                          </p:val>
                                        </p:tav>
                                      </p:tavLst>
                                    </p:anim>
                                  </p:childTnLst>
                                </p:cTn>
                              </p:par>
                              <p:par>
                                <p:cTn id="90" presetID="37" presetClass="entr" presetSubtype="0" fill="hold" nodeType="withEffect">
                                  <p:stCondLst>
                                    <p:cond delay="1500"/>
                                  </p:stCondLst>
                                  <p:childTnLst>
                                    <p:set>
                                      <p:cBhvr>
                                        <p:cTn id="91" dur="1" fill="hold">
                                          <p:stCondLst>
                                            <p:cond delay="0"/>
                                          </p:stCondLst>
                                        </p:cTn>
                                        <p:tgtEl>
                                          <p:spTgt spid="1043"/>
                                        </p:tgtEl>
                                        <p:attrNameLst>
                                          <p:attrName>style.visibility</p:attrName>
                                        </p:attrNameLst>
                                      </p:cBhvr>
                                      <p:to>
                                        <p:strVal val="visible"/>
                                      </p:to>
                                    </p:set>
                                    <p:animEffect transition="in" filter="fade">
                                      <p:cBhvr>
                                        <p:cTn id="92" dur="1000"/>
                                        <p:tgtEl>
                                          <p:spTgt spid="1043"/>
                                        </p:tgtEl>
                                      </p:cBhvr>
                                    </p:animEffect>
                                    <p:anim calcmode="lin" valueType="num">
                                      <p:cBhvr>
                                        <p:cTn id="93" dur="1000" fill="hold"/>
                                        <p:tgtEl>
                                          <p:spTgt spid="1043"/>
                                        </p:tgtEl>
                                        <p:attrNameLst>
                                          <p:attrName>ppt_x</p:attrName>
                                        </p:attrNameLst>
                                      </p:cBhvr>
                                      <p:tavLst>
                                        <p:tav tm="0">
                                          <p:val>
                                            <p:strVal val="#ppt_x"/>
                                          </p:val>
                                        </p:tav>
                                        <p:tav tm="100000">
                                          <p:val>
                                            <p:strVal val="#ppt_x"/>
                                          </p:val>
                                        </p:tav>
                                      </p:tavLst>
                                    </p:anim>
                                    <p:anim calcmode="lin" valueType="num">
                                      <p:cBhvr>
                                        <p:cTn id="94" dur="900" decel="100000" fill="hold"/>
                                        <p:tgtEl>
                                          <p:spTgt spid="1043"/>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043"/>
                                        </p:tgtEl>
                                        <p:attrNameLst>
                                          <p:attrName>ppt_y</p:attrName>
                                        </p:attrNameLst>
                                      </p:cBhvr>
                                      <p:tavLst>
                                        <p:tav tm="0">
                                          <p:val>
                                            <p:strVal val="#ppt_y-.03"/>
                                          </p:val>
                                        </p:tav>
                                        <p:tav tm="100000">
                                          <p:val>
                                            <p:strVal val="#ppt_y"/>
                                          </p:val>
                                        </p:tav>
                                      </p:tavLst>
                                    </p:anim>
                                  </p:childTnLst>
                                </p:cTn>
                              </p:par>
                              <p:par>
                                <p:cTn id="96" presetID="37" presetClass="entr" presetSubtype="0" fill="hold" nodeType="withEffect">
                                  <p:stCondLst>
                                    <p:cond delay="1600"/>
                                  </p:stCondLst>
                                  <p:childTnLst>
                                    <p:set>
                                      <p:cBhvr>
                                        <p:cTn id="97" dur="1" fill="hold">
                                          <p:stCondLst>
                                            <p:cond delay="0"/>
                                          </p:stCondLst>
                                        </p:cTn>
                                        <p:tgtEl>
                                          <p:spTgt spid="1045"/>
                                        </p:tgtEl>
                                        <p:attrNameLst>
                                          <p:attrName>style.visibility</p:attrName>
                                        </p:attrNameLst>
                                      </p:cBhvr>
                                      <p:to>
                                        <p:strVal val="visible"/>
                                      </p:to>
                                    </p:set>
                                    <p:animEffect transition="in" filter="fade">
                                      <p:cBhvr>
                                        <p:cTn id="98" dur="1000"/>
                                        <p:tgtEl>
                                          <p:spTgt spid="1045"/>
                                        </p:tgtEl>
                                      </p:cBhvr>
                                    </p:animEffect>
                                    <p:anim calcmode="lin" valueType="num">
                                      <p:cBhvr>
                                        <p:cTn id="99" dur="1000" fill="hold"/>
                                        <p:tgtEl>
                                          <p:spTgt spid="1045"/>
                                        </p:tgtEl>
                                        <p:attrNameLst>
                                          <p:attrName>ppt_x</p:attrName>
                                        </p:attrNameLst>
                                      </p:cBhvr>
                                      <p:tavLst>
                                        <p:tav tm="0">
                                          <p:val>
                                            <p:strVal val="#ppt_x"/>
                                          </p:val>
                                        </p:tav>
                                        <p:tav tm="100000">
                                          <p:val>
                                            <p:strVal val="#ppt_x"/>
                                          </p:val>
                                        </p:tav>
                                      </p:tavLst>
                                    </p:anim>
                                    <p:anim calcmode="lin" valueType="num">
                                      <p:cBhvr>
                                        <p:cTn id="100" dur="900" decel="100000" fill="hold"/>
                                        <p:tgtEl>
                                          <p:spTgt spid="104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0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22" grpId="0"/>
      <p:bldP spid="24"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endParaRPr lang="en-US" sz="400" dirty="0" smtClean="0">
              <a:solidFill>
                <a:schemeClr val="tx1">
                  <a:lumMod val="65000"/>
                  <a:lumOff val="35000"/>
                </a:schemeClr>
              </a:solidFill>
              <a:latin typeface="Museo Sans 500" pitchFamily="50" charset="0"/>
            </a:endParaRPr>
          </a:p>
          <a:p>
            <a:pPr marL="0" indent="0" algn="ctr">
              <a:buNone/>
            </a:pPr>
            <a:r>
              <a:rPr lang="en-US" sz="16600" dirty="0" smtClean="0">
                <a:solidFill>
                  <a:schemeClr val="tx1">
                    <a:lumMod val="65000"/>
                    <a:lumOff val="35000"/>
                  </a:schemeClr>
                </a:solidFill>
                <a:latin typeface="Museo Sans 500" pitchFamily="50" charset="0"/>
              </a:rPr>
              <a:t>Q</a:t>
            </a:r>
            <a:r>
              <a:rPr lang="en-US" sz="16600" dirty="0" smtClean="0">
                <a:latin typeface="Museo Sans 500" pitchFamily="50" charset="0"/>
              </a:rPr>
              <a:t>&amp;</a:t>
            </a:r>
            <a:r>
              <a:rPr lang="en-US" sz="16600" dirty="0" smtClean="0">
                <a:solidFill>
                  <a:schemeClr val="tx1">
                    <a:lumMod val="65000"/>
                    <a:lumOff val="35000"/>
                  </a:schemeClr>
                </a:solidFill>
                <a:latin typeface="Museo Sans 500" pitchFamily="50" charset="0"/>
              </a:rPr>
              <a:t>A</a:t>
            </a:r>
            <a:endParaRPr lang="en-US" sz="16600" dirty="0">
              <a:solidFill>
                <a:schemeClr val="tx1">
                  <a:lumMod val="65000"/>
                  <a:lumOff val="35000"/>
                </a:schemeClr>
              </a:solidFill>
              <a:latin typeface="Museo Sans 500" pitchFamily="50" charset="0"/>
            </a:endParaRPr>
          </a:p>
        </p:txBody>
      </p:sp>
      <p:pic>
        <p:nvPicPr>
          <p:cNvPr id="4" name="Picture 2" descr="http://www.nimsoft.com/wp-content/uploads/2011/11/Twitter_32x3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006" y="4244210"/>
            <a:ext cx="289689" cy="289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ttp://www.nimsoft.com/wp-content/uploads/2011/03/faceboo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151" y="424815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sl.gstatic.com/images/icons/gplus-32.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1305" y="4244211"/>
            <a:ext cx="289689" cy="2896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4248150"/>
            <a:ext cx="33110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63575" y="4206325"/>
            <a:ext cx="1814023" cy="369332"/>
          </a:xfrm>
          <a:prstGeom prst="rect">
            <a:avLst/>
          </a:prstGeom>
          <a:noFill/>
        </p:spPr>
        <p:txBody>
          <a:bodyPr wrap="none" rtlCol="0">
            <a:spAutoFit/>
          </a:bodyPr>
          <a:lstStyle/>
          <a:p>
            <a:r>
              <a:rPr lang="de-DE" b="1" i="1" dirty="0" smtClean="0">
                <a:solidFill>
                  <a:srgbClr val="55892E"/>
                </a:solidFill>
              </a:rPr>
              <a:t>Socialize with us:</a:t>
            </a:r>
            <a:endParaRPr lang="en-US" b="1" i="1" dirty="0">
              <a:solidFill>
                <a:srgbClr val="55892E"/>
              </a:solidFill>
            </a:endParaRPr>
          </a:p>
        </p:txBody>
      </p:sp>
      <p:sp>
        <p:nvSpPr>
          <p:cNvPr id="9" name="Title 8"/>
          <p:cNvSpPr>
            <a:spLocks noGrp="1"/>
          </p:cNvSpPr>
          <p:nvPr>
            <p:ph type="title"/>
          </p:nvPr>
        </p:nvSpPr>
        <p:spPr/>
        <p:txBody>
          <a:bodyPr/>
          <a:lstStyle/>
          <a:p>
            <a:r>
              <a:rPr lang="de-DE" smtClean="0"/>
              <a:t>PART I</a:t>
            </a:r>
            <a:endParaRPr lang="en-US"/>
          </a:p>
        </p:txBody>
      </p:sp>
    </p:spTree>
    <p:extLst>
      <p:ext uri="{BB962C8B-B14F-4D97-AF65-F5344CB8AC3E}">
        <p14:creationId xmlns:p14="http://schemas.microsoft.com/office/powerpoint/2010/main" val="208736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a:t>
            </a:r>
            <a:endParaRPr lang="en-US" dirty="0"/>
          </a:p>
        </p:txBody>
      </p:sp>
      <p:sp>
        <p:nvSpPr>
          <p:cNvPr id="3" name="Text Placeholder 2"/>
          <p:cNvSpPr>
            <a:spLocks noGrp="1"/>
          </p:cNvSpPr>
          <p:nvPr>
            <p:ph type="body" idx="1"/>
          </p:nvPr>
        </p:nvSpPr>
        <p:spPr/>
        <p:txBody>
          <a:bodyPr/>
          <a:lstStyle/>
          <a:p>
            <a:r>
              <a:rPr lang="en-US" dirty="0" smtClean="0"/>
              <a:t>Monitor Business IT Services from the Datacenter to the Cloud</a:t>
            </a:r>
            <a:endParaRPr lang="en-US" dirty="0"/>
          </a:p>
        </p:txBody>
      </p:sp>
    </p:spTree>
    <p:extLst>
      <p:ext uri="{BB962C8B-B14F-4D97-AF65-F5344CB8AC3E}">
        <p14:creationId xmlns:p14="http://schemas.microsoft.com/office/powerpoint/2010/main" val="237851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9163050" y="3891975"/>
            <a:ext cx="18135600" cy="584775"/>
          </a:xfrm>
          <a:prstGeom prst="rect">
            <a:avLst/>
          </a:prstGeom>
          <a:noFill/>
        </p:spPr>
        <p:txBody>
          <a:bodyPr wrap="square" rtlCol="0" anchor="ctr">
            <a:spAutoFit/>
          </a:bodyPr>
          <a:lstStyle/>
          <a:p>
            <a:r>
              <a:rPr lang="en-US" sz="3200" dirty="0">
                <a:solidFill>
                  <a:srgbClr val="5F6062"/>
                </a:solidFill>
                <a:latin typeface="Museo Sans 100" pitchFamily="50" charset="0"/>
              </a:rPr>
              <a:t>	IBM </a:t>
            </a:r>
            <a:r>
              <a:rPr lang="en-US" sz="3200" dirty="0" err="1">
                <a:solidFill>
                  <a:srgbClr val="5F6062"/>
                </a:solidFill>
                <a:latin typeface="Museo Sans 100" pitchFamily="50" charset="0"/>
              </a:rPr>
              <a:t>PowerVM</a:t>
            </a:r>
            <a:r>
              <a:rPr lang="en-US" sz="3200" dirty="0">
                <a:solidFill>
                  <a:srgbClr val="5F6062"/>
                </a:solidFill>
                <a:latin typeface="Museo Sans 100" pitchFamily="50" charset="0"/>
              </a:rPr>
              <a:t>	</a:t>
            </a:r>
            <a:r>
              <a:rPr lang="en-US" sz="3200" dirty="0" smtClean="0">
                <a:solidFill>
                  <a:srgbClr val="5F6062"/>
                </a:solidFill>
                <a:latin typeface="Museo Sans 100" pitchFamily="50" charset="0"/>
              </a:rPr>
              <a:t>		</a:t>
            </a:r>
            <a:r>
              <a:rPr lang="en-US" sz="3200" dirty="0">
                <a:solidFill>
                  <a:srgbClr val="5F6062"/>
                </a:solidFill>
                <a:latin typeface="Museo Sans 100" pitchFamily="50" charset="0"/>
              </a:rPr>
              <a:t>	Microsoft Hyper-V		</a:t>
            </a:r>
            <a:r>
              <a:rPr lang="en-US" sz="3200" dirty="0" smtClean="0">
                <a:solidFill>
                  <a:srgbClr val="5F6062"/>
                </a:solidFill>
                <a:latin typeface="Museo Sans 100" pitchFamily="50" charset="0"/>
              </a:rPr>
              <a:t>			</a:t>
            </a:r>
            <a:r>
              <a:rPr lang="en-US" sz="3200" dirty="0" err="1" smtClean="0">
                <a:solidFill>
                  <a:srgbClr val="5F6062"/>
                </a:solidFill>
                <a:latin typeface="Museo Sans 100" pitchFamily="50" charset="0"/>
              </a:rPr>
              <a:t>VMWare</a:t>
            </a:r>
            <a:endParaRPr lang="en-US" sz="3200" dirty="0">
              <a:solidFill>
                <a:srgbClr val="5F6062"/>
              </a:solidFill>
              <a:latin typeface="Museo Sans 100" pitchFamily="50" charset="0"/>
            </a:endParaRPr>
          </a:p>
        </p:txBody>
      </p:sp>
      <p:sp>
        <p:nvSpPr>
          <p:cNvPr id="29" name="TextBox 28"/>
          <p:cNvSpPr txBox="1"/>
          <p:nvPr/>
        </p:nvSpPr>
        <p:spPr>
          <a:xfrm>
            <a:off x="9197340" y="1170859"/>
            <a:ext cx="40995600" cy="3600986"/>
          </a:xfrm>
          <a:prstGeom prst="rect">
            <a:avLst/>
          </a:prstGeom>
          <a:noFill/>
        </p:spPr>
        <p:txBody>
          <a:bodyPr wrap="square" rtlCol="0" anchor="ctr">
            <a:spAutoFit/>
          </a:bodyPr>
          <a:lstStyle/>
          <a:p>
            <a:r>
              <a:rPr lang="en-US" sz="1200" dirty="0">
                <a:solidFill>
                  <a:schemeClr val="bg1">
                    <a:lumMod val="65000"/>
                  </a:schemeClr>
                </a:solidFill>
                <a:latin typeface="Museo Sans 100" pitchFamily="50" charset="0"/>
              </a:rPr>
              <a:t>Apache HTTP				</a:t>
            </a:r>
            <a:r>
              <a:rPr lang="en-US" sz="1200" dirty="0" err="1">
                <a:solidFill>
                  <a:schemeClr val="bg1">
                    <a:lumMod val="65000"/>
                  </a:schemeClr>
                </a:solidFill>
                <a:latin typeface="Museo Sans 100" pitchFamily="50" charset="0"/>
              </a:rPr>
              <a:t>FlexPod</a:t>
            </a:r>
            <a:r>
              <a:rPr lang="en-US" sz="1200" dirty="0">
                <a:solidFill>
                  <a:schemeClr val="bg1">
                    <a:lumMod val="65000"/>
                  </a:schemeClr>
                </a:solidFill>
                <a:latin typeface="Museo Sans 100" pitchFamily="50" charset="0"/>
              </a:rPr>
              <a:t>		IBM DB2																							Linux/Unix					Citrix </a:t>
            </a:r>
            <a:r>
              <a:rPr lang="en-US" sz="1200" dirty="0" err="1">
                <a:solidFill>
                  <a:schemeClr val="bg1">
                    <a:lumMod val="65000"/>
                  </a:schemeClr>
                </a:solidFill>
                <a:latin typeface="Museo Sans 100" pitchFamily="50" charset="0"/>
              </a:rPr>
              <a:t>XenApp</a:t>
            </a:r>
            <a:endParaRPr lang="en-US" sz="1200" dirty="0">
              <a:solidFill>
                <a:schemeClr val="bg1">
                  <a:lumMod val="65000"/>
                </a:schemeClr>
              </a:solidFill>
              <a:latin typeface="Museo Sans 100" pitchFamily="50" charset="0"/>
            </a:endParaRPr>
          </a:p>
          <a:p>
            <a:r>
              <a:rPr lang="en-US" sz="1200" dirty="0">
                <a:solidFill>
                  <a:schemeClr val="bg1">
                    <a:lumMod val="65000"/>
                  </a:schemeClr>
                </a:solidFill>
                <a:latin typeface="Museo Sans 100" pitchFamily="50" charset="0"/>
              </a:rPr>
              <a:t>		Citrix </a:t>
            </a:r>
            <a:r>
              <a:rPr lang="en-US" sz="1200" dirty="0" err="1">
                <a:solidFill>
                  <a:schemeClr val="bg1">
                    <a:lumMod val="65000"/>
                  </a:schemeClr>
                </a:solidFill>
                <a:latin typeface="Museo Sans 100" pitchFamily="50" charset="0"/>
              </a:rPr>
              <a:t>XenServer</a:t>
            </a:r>
            <a:r>
              <a:rPr lang="en-US" sz="1200" dirty="0">
                <a:solidFill>
                  <a:schemeClr val="bg1">
                    <a:lumMod val="65000"/>
                  </a:schemeClr>
                </a:solidFill>
                <a:latin typeface="Museo Sans 100" pitchFamily="50" charset="0"/>
              </a:rPr>
              <a:t>							IBM Power Systems					Routers and Switches																				</a:t>
            </a:r>
          </a:p>
          <a:p>
            <a:endParaRPr lang="en-US" sz="1200" dirty="0" smtClean="0">
              <a:solidFill>
                <a:schemeClr val="bg1">
                  <a:lumMod val="65000"/>
                </a:schemeClr>
              </a:solidFill>
              <a:latin typeface="Museo Sans 100" pitchFamily="50" charset="0"/>
            </a:endParaRPr>
          </a:p>
          <a:p>
            <a:r>
              <a:rPr lang="en-US" sz="1200" dirty="0">
                <a:solidFill>
                  <a:schemeClr val="bg1">
                    <a:lumMod val="65000"/>
                  </a:schemeClr>
                </a:solidFill>
                <a:latin typeface="Museo Sans 100" pitchFamily="50" charset="0"/>
              </a:rPr>
              <a:t>				vCloud														Oracle				Microsoft SQL Server												</a:t>
            </a:r>
          </a:p>
          <a:p>
            <a:endParaRPr lang="en-US" sz="1200" dirty="0" smtClean="0">
              <a:solidFill>
                <a:schemeClr val="bg1">
                  <a:lumMod val="65000"/>
                </a:schemeClr>
              </a:solidFill>
              <a:latin typeface="Museo Sans 100" pitchFamily="50" charset="0"/>
            </a:endParaRPr>
          </a:p>
          <a:p>
            <a:r>
              <a:rPr lang="en-US" sz="1200" dirty="0">
                <a:solidFill>
                  <a:schemeClr val="bg1">
                    <a:lumMod val="65000"/>
                  </a:schemeClr>
                </a:solidFill>
                <a:latin typeface="Museo Sans 100" pitchFamily="50" charset="0"/>
              </a:rPr>
              <a:t>																										Vblock						Oracle </a:t>
            </a:r>
            <a:r>
              <a:rPr lang="en-US" sz="1200" dirty="0" err="1">
                <a:solidFill>
                  <a:schemeClr val="bg1">
                    <a:lumMod val="65000"/>
                  </a:schemeClr>
                </a:solidFill>
                <a:latin typeface="Museo Sans 100" pitchFamily="50" charset="0"/>
              </a:rPr>
              <a:t>WebLogic</a:t>
            </a:r>
            <a:r>
              <a:rPr lang="en-US" sz="1200" dirty="0">
                <a:solidFill>
                  <a:schemeClr val="bg1">
                    <a:lumMod val="65000"/>
                  </a:schemeClr>
                </a:solidFill>
                <a:latin typeface="Museo Sans 100" pitchFamily="50" charset="0"/>
              </a:rPr>
              <a:t>		</a:t>
            </a:r>
          </a:p>
          <a:p>
            <a:r>
              <a:rPr lang="en-US" sz="1200" dirty="0">
                <a:solidFill>
                  <a:schemeClr val="bg1">
                    <a:lumMod val="65000"/>
                  </a:schemeClr>
                </a:solidFill>
                <a:latin typeface="Museo Sans 100" pitchFamily="50" charset="0"/>
              </a:rPr>
              <a:t>	Cisco VOIP																																	</a:t>
            </a:r>
          </a:p>
          <a:p>
            <a:r>
              <a:rPr lang="en-US" sz="1200" dirty="0">
                <a:solidFill>
                  <a:schemeClr val="bg1">
                    <a:lumMod val="65000"/>
                  </a:schemeClr>
                </a:solidFill>
                <a:latin typeface="Museo Sans 100" pitchFamily="50" charset="0"/>
              </a:rPr>
              <a:t>			Microsoft Windows Server									Sybase																						</a:t>
            </a:r>
          </a:p>
          <a:p>
            <a:endParaRPr lang="en-US" sz="1200" dirty="0" smtClean="0">
              <a:solidFill>
                <a:schemeClr val="bg1">
                  <a:lumMod val="65000"/>
                </a:schemeClr>
              </a:solidFill>
              <a:latin typeface="Museo Sans 100" pitchFamily="50" charset="0"/>
            </a:endParaRPr>
          </a:p>
          <a:p>
            <a:r>
              <a:rPr lang="en-US" sz="1200" dirty="0" err="1" smtClean="0">
                <a:solidFill>
                  <a:schemeClr val="bg1">
                    <a:lumMod val="65000"/>
                  </a:schemeClr>
                </a:solidFill>
                <a:latin typeface="Museo Sans 100" pitchFamily="50" charset="0"/>
              </a:rPr>
              <a:t>Jboss</a:t>
            </a:r>
            <a:r>
              <a:rPr lang="en-US" sz="1200" dirty="0">
                <a:solidFill>
                  <a:schemeClr val="bg1">
                    <a:lumMod val="65000"/>
                  </a:schemeClr>
                </a:solidFill>
                <a:latin typeface="Museo Sans 100" pitchFamily="50" charset="0"/>
              </a:rPr>
              <a:t>							SNMP								RCA and Topology Maps					DCIM/EcoMeter									</a:t>
            </a:r>
            <a:r>
              <a:rPr lang="en-US" sz="1200" dirty="0" smtClean="0">
                <a:solidFill>
                  <a:schemeClr val="bg1">
                    <a:lumMod val="65000"/>
                  </a:schemeClr>
                </a:solidFill>
                <a:latin typeface="Museo Sans 100" pitchFamily="50" charset="0"/>
              </a:rPr>
              <a:t>									</a:t>
            </a:r>
            <a:r>
              <a:rPr lang="en-US" sz="1200" dirty="0">
                <a:solidFill>
                  <a:schemeClr val="bg1">
                    <a:lumMod val="65000"/>
                  </a:schemeClr>
                </a:solidFill>
                <a:latin typeface="Museo Sans 100" pitchFamily="50" charset="0"/>
              </a:rPr>
              <a:t>	Microsoft  IIS				</a:t>
            </a:r>
          </a:p>
          <a:p>
            <a:r>
              <a:rPr lang="en-US" sz="1200" dirty="0">
                <a:solidFill>
                  <a:schemeClr val="bg1">
                    <a:lumMod val="65000"/>
                  </a:schemeClr>
                </a:solidFill>
                <a:latin typeface="Museo Sans 100" pitchFamily="50" charset="0"/>
              </a:rPr>
              <a:t>				Cisco IP SLA						IBM Lotus Notes															</a:t>
            </a:r>
            <a:r>
              <a:rPr lang="en-US" sz="1200" dirty="0" err="1">
                <a:solidFill>
                  <a:schemeClr val="bg1">
                    <a:lumMod val="65000"/>
                  </a:schemeClr>
                </a:solidFill>
                <a:latin typeface="Museo Sans 100" pitchFamily="50" charset="0"/>
              </a:rPr>
              <a:t>VMWare</a:t>
            </a:r>
            <a:r>
              <a:rPr lang="en-US" sz="1200" dirty="0">
                <a:solidFill>
                  <a:schemeClr val="bg1">
                    <a:lumMod val="65000"/>
                  </a:schemeClr>
                </a:solidFill>
                <a:latin typeface="Museo Sans 100" pitchFamily="50" charset="0"/>
              </a:rPr>
              <a:t>									</a:t>
            </a:r>
          </a:p>
          <a:p>
            <a:r>
              <a:rPr lang="en-US" sz="1200" dirty="0">
                <a:solidFill>
                  <a:schemeClr val="bg1">
                    <a:lumMod val="65000"/>
                  </a:schemeClr>
                </a:solidFill>
                <a:latin typeface="Museo Sans 100" pitchFamily="50" charset="0"/>
              </a:rPr>
              <a:t>		EMC																															</a:t>
            </a:r>
            <a:r>
              <a:rPr lang="en-US" sz="1200" dirty="0" smtClean="0">
                <a:solidFill>
                  <a:schemeClr val="bg1">
                    <a:lumMod val="65000"/>
                  </a:schemeClr>
                </a:solidFill>
                <a:latin typeface="Museo Sans 100" pitchFamily="50" charset="0"/>
              </a:rPr>
              <a:t>									</a:t>
            </a:r>
            <a:r>
              <a:rPr lang="en-US" sz="1200" dirty="0">
                <a:solidFill>
                  <a:schemeClr val="bg1">
                    <a:lumMod val="65000"/>
                  </a:schemeClr>
                </a:solidFill>
                <a:latin typeface="Museo Sans 100" pitchFamily="50" charset="0"/>
              </a:rPr>
              <a:t>	Microsoft  </a:t>
            </a:r>
            <a:r>
              <a:rPr lang="en-US" sz="1200" dirty="0" err="1">
                <a:solidFill>
                  <a:schemeClr val="bg1">
                    <a:lumMod val="65000"/>
                  </a:schemeClr>
                </a:solidFill>
                <a:latin typeface="Museo Sans 100" pitchFamily="50" charset="0"/>
              </a:rPr>
              <a:t>Lync</a:t>
            </a:r>
            <a:endParaRPr lang="en-US" sz="1200" dirty="0">
              <a:solidFill>
                <a:schemeClr val="bg1">
                  <a:lumMod val="65000"/>
                </a:schemeClr>
              </a:solidFill>
              <a:latin typeface="Museo Sans 100" pitchFamily="50" charset="0"/>
            </a:endParaRPr>
          </a:p>
          <a:p>
            <a:endParaRPr lang="en-US" sz="1200" dirty="0" smtClean="0">
              <a:solidFill>
                <a:schemeClr val="bg1">
                  <a:lumMod val="65000"/>
                </a:schemeClr>
              </a:solidFill>
              <a:latin typeface="Museo Sans 100" pitchFamily="50" charset="0"/>
            </a:endParaRPr>
          </a:p>
          <a:p>
            <a:r>
              <a:rPr lang="en-US" sz="1200" dirty="0">
                <a:solidFill>
                  <a:schemeClr val="bg1">
                    <a:lumMod val="65000"/>
                  </a:schemeClr>
                </a:solidFill>
                <a:latin typeface="Museo Sans 100" pitchFamily="50" charset="0"/>
              </a:rPr>
              <a:t>						Cisco UCS							Microsoft Hyper-V									Cisco </a:t>
            </a:r>
            <a:r>
              <a:rPr lang="en-US" sz="1200" dirty="0" err="1">
                <a:solidFill>
                  <a:schemeClr val="bg1">
                    <a:lumMod val="65000"/>
                  </a:schemeClr>
                </a:solidFill>
                <a:latin typeface="Museo Sans 100" pitchFamily="50" charset="0"/>
              </a:rPr>
              <a:t>QoS</a:t>
            </a:r>
            <a:r>
              <a:rPr lang="en-US" sz="1200" dirty="0">
                <a:solidFill>
                  <a:schemeClr val="bg1">
                    <a:lumMod val="65000"/>
                  </a:schemeClr>
                </a:solidFill>
                <a:latin typeface="Museo Sans 100" pitchFamily="50" charset="0"/>
              </a:rPr>
              <a:t>												</a:t>
            </a:r>
          </a:p>
          <a:p>
            <a:r>
              <a:rPr lang="en-US" sz="1200" dirty="0">
                <a:solidFill>
                  <a:schemeClr val="bg1">
                    <a:lumMod val="65000"/>
                  </a:schemeClr>
                </a:solidFill>
                <a:latin typeface="Museo Sans 100" pitchFamily="50" charset="0"/>
              </a:rPr>
              <a:t>				NetApp				Apache Tomcat									Microsoft Active Directory																	</a:t>
            </a:r>
          </a:p>
          <a:p>
            <a:r>
              <a:rPr lang="en-US" sz="1200" dirty="0">
                <a:solidFill>
                  <a:schemeClr val="bg1">
                    <a:lumMod val="65000"/>
                  </a:schemeClr>
                </a:solidFill>
                <a:latin typeface="Museo Sans 100" pitchFamily="50" charset="0"/>
              </a:rPr>
              <a:t>	Microsoft  </a:t>
            </a:r>
            <a:r>
              <a:rPr lang="en-US" sz="1200" dirty="0" err="1">
                <a:solidFill>
                  <a:schemeClr val="bg1">
                    <a:lumMod val="65000"/>
                  </a:schemeClr>
                </a:solidFill>
                <a:latin typeface="Museo Sans 100" pitchFamily="50" charset="0"/>
              </a:rPr>
              <a:t>Sharepoint</a:t>
            </a:r>
            <a:r>
              <a:rPr lang="en-US" sz="1200" dirty="0">
                <a:solidFill>
                  <a:schemeClr val="bg1">
                    <a:lumMod val="65000"/>
                  </a:schemeClr>
                </a:solidFill>
                <a:latin typeface="Museo Sans 100" pitchFamily="50" charset="0"/>
              </a:rPr>
              <a:t>																										Microsoft  Exchange					IBM </a:t>
            </a:r>
            <a:r>
              <a:rPr lang="en-US" sz="1200" dirty="0" err="1">
                <a:solidFill>
                  <a:schemeClr val="bg1">
                    <a:lumMod val="65000"/>
                  </a:schemeClr>
                </a:solidFill>
                <a:latin typeface="Museo Sans 100" pitchFamily="50" charset="0"/>
              </a:rPr>
              <a:t>WebSphere</a:t>
            </a:r>
            <a:r>
              <a:rPr lang="en-US" sz="1200" dirty="0">
                <a:solidFill>
                  <a:schemeClr val="bg1">
                    <a:lumMod val="65000"/>
                  </a:schemeClr>
                </a:solidFill>
                <a:latin typeface="Museo Sans 100" pitchFamily="50" charset="0"/>
              </a:rPr>
              <a:t>		</a:t>
            </a:r>
          </a:p>
          <a:p>
            <a:r>
              <a:rPr lang="en-US" sz="1200" dirty="0">
                <a:solidFill>
                  <a:schemeClr val="bg1">
                    <a:lumMod val="65000"/>
                  </a:schemeClr>
                </a:solidFill>
                <a:latin typeface="Museo Sans 100" pitchFamily="50" charset="0"/>
              </a:rPr>
              <a:t>														Oracle Solaris Zones										IBM </a:t>
            </a:r>
            <a:r>
              <a:rPr lang="en-US" sz="1200" dirty="0" err="1">
                <a:solidFill>
                  <a:schemeClr val="bg1">
                    <a:lumMod val="65000"/>
                  </a:schemeClr>
                </a:solidFill>
                <a:latin typeface="Museo Sans 100" pitchFamily="50" charset="0"/>
              </a:rPr>
              <a:t>PowerVM</a:t>
            </a:r>
            <a:r>
              <a:rPr lang="en-US" sz="1200" dirty="0">
                <a:solidFill>
                  <a:schemeClr val="bg1">
                    <a:lumMod val="65000"/>
                  </a:schemeClr>
                </a:solidFill>
                <a:latin typeface="Museo Sans 100" pitchFamily="50" charset="0"/>
              </a:rPr>
              <a:t>										</a:t>
            </a:r>
          </a:p>
          <a:p>
            <a:r>
              <a:rPr lang="en-US" sz="1200" dirty="0">
                <a:solidFill>
                  <a:schemeClr val="bg1">
                    <a:lumMod val="65000"/>
                  </a:schemeClr>
                </a:solidFill>
                <a:latin typeface="Museo Sans 100" pitchFamily="50" charset="0"/>
              </a:rPr>
              <a:t>SAP		vCloud				Novell					Informix								MySQL															</a:t>
            </a:r>
          </a:p>
        </p:txBody>
      </p:sp>
      <p:sp>
        <p:nvSpPr>
          <p:cNvPr id="30" name="TextBox 29"/>
          <p:cNvSpPr txBox="1"/>
          <p:nvPr/>
        </p:nvSpPr>
        <p:spPr>
          <a:xfrm>
            <a:off x="9128760" y="706487"/>
            <a:ext cx="46268640" cy="3970318"/>
          </a:xfrm>
          <a:prstGeom prst="rect">
            <a:avLst/>
          </a:prstGeom>
          <a:noFill/>
        </p:spPr>
        <p:txBody>
          <a:bodyPr wrap="square" rtlCol="0" anchor="ctr">
            <a:spAutoFit/>
          </a:bodyPr>
          <a:lstStyle/>
          <a:p>
            <a:r>
              <a:rPr lang="en-US" dirty="0">
                <a:solidFill>
                  <a:schemeClr val="bg1">
                    <a:lumMod val="50000"/>
                  </a:schemeClr>
                </a:solidFill>
                <a:latin typeface="Museo Sans 100" pitchFamily="50" charset="0"/>
              </a:rPr>
              <a:t>Apache HTTP				</a:t>
            </a:r>
            <a:r>
              <a:rPr lang="en-US" dirty="0" err="1">
                <a:solidFill>
                  <a:schemeClr val="bg1">
                    <a:lumMod val="50000"/>
                  </a:schemeClr>
                </a:solidFill>
                <a:latin typeface="Museo Sans 100" pitchFamily="50" charset="0"/>
              </a:rPr>
              <a:t>FlexPod</a:t>
            </a:r>
            <a:r>
              <a:rPr lang="en-US" dirty="0">
                <a:solidFill>
                  <a:schemeClr val="bg1">
                    <a:lumMod val="50000"/>
                  </a:schemeClr>
                </a:solidFill>
                <a:latin typeface="Museo Sans 100" pitchFamily="50" charset="0"/>
              </a:rPr>
              <a:t>		IBM DB2																							Linux/Unix					Citrix </a:t>
            </a:r>
            <a:r>
              <a:rPr lang="en-US" dirty="0" err="1">
                <a:solidFill>
                  <a:schemeClr val="bg1">
                    <a:lumMod val="50000"/>
                  </a:schemeClr>
                </a:solidFill>
                <a:latin typeface="Museo Sans 100" pitchFamily="50" charset="0"/>
              </a:rPr>
              <a:t>XenApp</a:t>
            </a:r>
            <a:endParaRPr lang="en-US" dirty="0">
              <a:solidFill>
                <a:schemeClr val="bg1">
                  <a:lumMod val="50000"/>
                </a:schemeClr>
              </a:solidFill>
              <a:latin typeface="Museo Sans 100" pitchFamily="50" charset="0"/>
            </a:endParaRPr>
          </a:p>
          <a:p>
            <a:r>
              <a:rPr lang="en-US" dirty="0">
                <a:solidFill>
                  <a:schemeClr val="bg1">
                    <a:lumMod val="50000"/>
                  </a:schemeClr>
                </a:solidFill>
                <a:latin typeface="Museo Sans 100" pitchFamily="50" charset="0"/>
              </a:rPr>
              <a:t>		Citrix </a:t>
            </a:r>
            <a:r>
              <a:rPr lang="en-US" dirty="0" err="1">
                <a:solidFill>
                  <a:schemeClr val="bg1">
                    <a:lumMod val="50000"/>
                  </a:schemeClr>
                </a:solidFill>
                <a:latin typeface="Museo Sans 100" pitchFamily="50" charset="0"/>
              </a:rPr>
              <a:t>XenServer</a:t>
            </a:r>
            <a:r>
              <a:rPr lang="en-US" dirty="0">
                <a:solidFill>
                  <a:schemeClr val="bg1">
                    <a:lumMod val="50000"/>
                  </a:schemeClr>
                </a:solidFill>
                <a:latin typeface="Museo Sans 100" pitchFamily="50" charset="0"/>
              </a:rPr>
              <a:t>							IBM Power Systems					Routers and Switches																				</a:t>
            </a:r>
          </a:p>
          <a:p>
            <a:r>
              <a:rPr lang="en-US" dirty="0">
                <a:solidFill>
                  <a:schemeClr val="bg1">
                    <a:lumMod val="50000"/>
                  </a:schemeClr>
                </a:solidFill>
                <a:latin typeface="Museo Sans 100" pitchFamily="50" charset="0"/>
              </a:rPr>
              <a:t>				vCloud														Oracle				Microsoft SQL Server												</a:t>
            </a:r>
          </a:p>
          <a:p>
            <a:r>
              <a:rPr lang="en-US" dirty="0">
                <a:solidFill>
                  <a:schemeClr val="bg1">
                    <a:lumMod val="50000"/>
                  </a:schemeClr>
                </a:solidFill>
                <a:latin typeface="Museo Sans 100" pitchFamily="50" charset="0"/>
              </a:rPr>
              <a:t>																										Vblock						Oracle </a:t>
            </a:r>
            <a:r>
              <a:rPr lang="en-US" dirty="0" err="1">
                <a:solidFill>
                  <a:schemeClr val="bg1">
                    <a:lumMod val="50000"/>
                  </a:schemeClr>
                </a:solidFill>
                <a:latin typeface="Museo Sans 100" pitchFamily="50" charset="0"/>
              </a:rPr>
              <a:t>WebLogic</a:t>
            </a:r>
            <a:r>
              <a:rPr lang="en-US" dirty="0">
                <a:solidFill>
                  <a:schemeClr val="bg1">
                    <a:lumMod val="50000"/>
                  </a:schemeClr>
                </a:solidFill>
                <a:latin typeface="Museo Sans 100" pitchFamily="50" charset="0"/>
              </a:rPr>
              <a:t>	</a:t>
            </a:r>
            <a:endParaRPr lang="en-US" dirty="0" smtClean="0">
              <a:solidFill>
                <a:schemeClr val="bg1">
                  <a:lumMod val="50000"/>
                </a:schemeClr>
              </a:solidFill>
              <a:latin typeface="Museo Sans 100" pitchFamily="50" charset="0"/>
            </a:endParaRPr>
          </a:p>
          <a:p>
            <a:r>
              <a:rPr lang="en-US" dirty="0" smtClean="0">
                <a:solidFill>
                  <a:schemeClr val="bg1">
                    <a:lumMod val="50000"/>
                  </a:schemeClr>
                </a:solidFill>
                <a:latin typeface="Museo Sans 100" pitchFamily="50" charset="0"/>
              </a:rPr>
              <a:t>			Cisco </a:t>
            </a:r>
            <a:r>
              <a:rPr lang="en-US" dirty="0">
                <a:solidFill>
                  <a:schemeClr val="bg1">
                    <a:lumMod val="50000"/>
                  </a:schemeClr>
                </a:solidFill>
                <a:latin typeface="Museo Sans 100" pitchFamily="50" charset="0"/>
              </a:rPr>
              <a:t>VOIP									</a:t>
            </a:r>
            <a:r>
              <a:rPr lang="en-US" dirty="0" smtClean="0">
                <a:solidFill>
                  <a:schemeClr val="bg1">
                    <a:lumMod val="50000"/>
                  </a:schemeClr>
                </a:solidFill>
                <a:latin typeface="Museo Sans 100" pitchFamily="50" charset="0"/>
              </a:rPr>
              <a:t>																																			</a:t>
            </a:r>
            <a:r>
              <a:rPr lang="en-US" dirty="0">
                <a:solidFill>
                  <a:schemeClr val="bg1">
                    <a:lumMod val="50000"/>
                  </a:schemeClr>
                </a:solidFill>
                <a:latin typeface="Museo Sans 100" pitchFamily="50" charset="0"/>
              </a:rPr>
              <a:t>	Microsoft Windows </a:t>
            </a:r>
            <a:r>
              <a:rPr lang="en-US" dirty="0" smtClean="0">
                <a:solidFill>
                  <a:schemeClr val="bg1">
                    <a:lumMod val="50000"/>
                  </a:schemeClr>
                </a:solidFill>
                <a:latin typeface="Museo Sans 100" pitchFamily="50" charset="0"/>
              </a:rPr>
              <a:t>Server</a:t>
            </a:r>
            <a:r>
              <a:rPr lang="en-US" dirty="0">
                <a:solidFill>
                  <a:schemeClr val="bg1">
                    <a:lumMod val="50000"/>
                  </a:schemeClr>
                </a:solidFill>
                <a:latin typeface="Museo Sans 100" pitchFamily="50" charset="0"/>
              </a:rPr>
              <a:t>								Sybase			</a:t>
            </a:r>
            <a:r>
              <a:rPr lang="en-US" dirty="0" smtClean="0">
                <a:solidFill>
                  <a:schemeClr val="bg1">
                    <a:lumMod val="50000"/>
                  </a:schemeClr>
                </a:solidFill>
                <a:latin typeface="Museo Sans 100" pitchFamily="50" charset="0"/>
              </a:rPr>
              <a:t>								</a:t>
            </a:r>
            <a:r>
              <a:rPr lang="en-US" dirty="0" err="1" smtClean="0">
                <a:solidFill>
                  <a:schemeClr val="bg1">
                    <a:lumMod val="50000"/>
                  </a:schemeClr>
                </a:solidFill>
                <a:latin typeface="Museo Sans 100" pitchFamily="50" charset="0"/>
              </a:rPr>
              <a:t>Jboss</a:t>
            </a:r>
            <a:r>
              <a:rPr lang="en-US" dirty="0">
                <a:solidFill>
                  <a:schemeClr val="bg1">
                    <a:lumMod val="50000"/>
                  </a:schemeClr>
                </a:solidFill>
                <a:latin typeface="Museo Sans 100" pitchFamily="50" charset="0"/>
              </a:rPr>
              <a:t>							SNMP								RCA and Topology Maps					DCIM/EcoMeter									</a:t>
            </a:r>
            <a:r>
              <a:rPr lang="en-US" dirty="0" smtClean="0">
                <a:solidFill>
                  <a:schemeClr val="bg1">
                    <a:lumMod val="50000"/>
                  </a:schemeClr>
                </a:solidFill>
                <a:latin typeface="Museo Sans 100" pitchFamily="50" charset="0"/>
              </a:rPr>
              <a:t>									</a:t>
            </a:r>
            <a:r>
              <a:rPr lang="en-US" dirty="0">
                <a:solidFill>
                  <a:schemeClr val="bg1">
                    <a:lumMod val="50000"/>
                  </a:schemeClr>
                </a:solidFill>
                <a:latin typeface="Museo Sans 100" pitchFamily="50" charset="0"/>
              </a:rPr>
              <a:t>	Microsoft  IIS				</a:t>
            </a:r>
          </a:p>
          <a:p>
            <a:r>
              <a:rPr lang="en-US" dirty="0">
                <a:solidFill>
                  <a:schemeClr val="bg1">
                    <a:lumMod val="50000"/>
                  </a:schemeClr>
                </a:solidFill>
                <a:latin typeface="Museo Sans 100" pitchFamily="50" charset="0"/>
              </a:rPr>
              <a:t>			</a:t>
            </a:r>
            <a:r>
              <a:rPr lang="en-US" dirty="0" smtClean="0">
                <a:solidFill>
                  <a:schemeClr val="bg1">
                    <a:lumMod val="50000"/>
                  </a:schemeClr>
                </a:solidFill>
                <a:latin typeface="Museo Sans 100" pitchFamily="50" charset="0"/>
              </a:rPr>
              <a:t>	</a:t>
            </a:r>
            <a:r>
              <a:rPr lang="en-US" dirty="0">
                <a:solidFill>
                  <a:schemeClr val="bg1">
                    <a:lumMod val="50000"/>
                  </a:schemeClr>
                </a:solidFill>
                <a:latin typeface="Museo Sans 100" pitchFamily="50" charset="0"/>
              </a:rPr>
              <a:t>	Cisco IP SLA						IBM Lotus Notes															</a:t>
            </a:r>
            <a:r>
              <a:rPr lang="en-US" dirty="0" err="1">
                <a:solidFill>
                  <a:schemeClr val="bg1">
                    <a:lumMod val="50000"/>
                  </a:schemeClr>
                </a:solidFill>
                <a:latin typeface="Museo Sans 100" pitchFamily="50" charset="0"/>
              </a:rPr>
              <a:t>VMWare</a:t>
            </a:r>
            <a:r>
              <a:rPr lang="en-US" dirty="0">
                <a:solidFill>
                  <a:schemeClr val="bg1">
                    <a:lumMod val="50000"/>
                  </a:schemeClr>
                </a:solidFill>
                <a:latin typeface="Museo Sans 100" pitchFamily="50" charset="0"/>
              </a:rPr>
              <a:t>									</a:t>
            </a:r>
          </a:p>
          <a:p>
            <a:r>
              <a:rPr lang="en-US" dirty="0" smtClean="0">
                <a:solidFill>
                  <a:schemeClr val="bg1">
                    <a:lumMod val="50000"/>
                  </a:schemeClr>
                </a:solidFill>
                <a:latin typeface="Museo Sans 100" pitchFamily="50" charset="0"/>
              </a:rPr>
              <a:t>											</a:t>
            </a:r>
            <a:r>
              <a:rPr lang="en-US" dirty="0">
                <a:solidFill>
                  <a:schemeClr val="bg1">
                    <a:lumMod val="50000"/>
                  </a:schemeClr>
                </a:solidFill>
                <a:latin typeface="Museo Sans 100" pitchFamily="50" charset="0"/>
              </a:rPr>
              <a:t>		EMC																													</a:t>
            </a:r>
            <a:r>
              <a:rPr lang="en-US" dirty="0" smtClean="0">
                <a:solidFill>
                  <a:schemeClr val="bg1">
                    <a:lumMod val="50000"/>
                  </a:schemeClr>
                </a:solidFill>
                <a:latin typeface="Museo Sans 100" pitchFamily="50" charset="0"/>
              </a:rPr>
              <a:t>Microsoft  </a:t>
            </a:r>
            <a:r>
              <a:rPr lang="en-US" dirty="0" err="1">
                <a:solidFill>
                  <a:schemeClr val="bg1">
                    <a:lumMod val="50000"/>
                  </a:schemeClr>
                </a:solidFill>
                <a:latin typeface="Museo Sans 100" pitchFamily="50" charset="0"/>
              </a:rPr>
              <a:t>Lync</a:t>
            </a:r>
            <a:endParaRPr lang="en-US" dirty="0">
              <a:solidFill>
                <a:schemeClr val="bg1">
                  <a:lumMod val="50000"/>
                </a:schemeClr>
              </a:solidFill>
              <a:latin typeface="Museo Sans 100" pitchFamily="50" charset="0"/>
            </a:endParaRPr>
          </a:p>
          <a:p>
            <a:r>
              <a:rPr lang="en-US" dirty="0">
                <a:solidFill>
                  <a:schemeClr val="bg1">
                    <a:lumMod val="50000"/>
                  </a:schemeClr>
                </a:solidFill>
                <a:latin typeface="Museo Sans 100" pitchFamily="50" charset="0"/>
              </a:rPr>
              <a:t>						Cisco UCS							Microsoft Hyper-V									Cisco </a:t>
            </a:r>
            <a:r>
              <a:rPr lang="en-US" dirty="0" err="1">
                <a:solidFill>
                  <a:schemeClr val="bg1">
                    <a:lumMod val="50000"/>
                  </a:schemeClr>
                </a:solidFill>
                <a:latin typeface="Museo Sans 100" pitchFamily="50" charset="0"/>
              </a:rPr>
              <a:t>QoS</a:t>
            </a:r>
            <a:r>
              <a:rPr lang="en-US" dirty="0">
                <a:solidFill>
                  <a:schemeClr val="bg1">
                    <a:lumMod val="50000"/>
                  </a:schemeClr>
                </a:solidFill>
                <a:latin typeface="Museo Sans 100" pitchFamily="50" charset="0"/>
              </a:rPr>
              <a:t>												</a:t>
            </a:r>
          </a:p>
          <a:p>
            <a:r>
              <a:rPr lang="en-US" dirty="0">
                <a:solidFill>
                  <a:schemeClr val="bg1">
                    <a:lumMod val="50000"/>
                  </a:schemeClr>
                </a:solidFill>
                <a:latin typeface="Museo Sans 100" pitchFamily="50" charset="0"/>
              </a:rPr>
              <a:t>				NetApp				Apache Tomcat									Microsoft Active Directory																	</a:t>
            </a:r>
          </a:p>
          <a:p>
            <a:r>
              <a:rPr lang="en-US" dirty="0">
                <a:solidFill>
                  <a:schemeClr val="bg1">
                    <a:lumMod val="50000"/>
                  </a:schemeClr>
                </a:solidFill>
                <a:latin typeface="Museo Sans 100" pitchFamily="50" charset="0"/>
              </a:rPr>
              <a:t>	Microsoft  </a:t>
            </a:r>
            <a:r>
              <a:rPr lang="en-US" dirty="0" err="1">
                <a:solidFill>
                  <a:schemeClr val="bg1">
                    <a:lumMod val="50000"/>
                  </a:schemeClr>
                </a:solidFill>
                <a:latin typeface="Museo Sans 100" pitchFamily="50" charset="0"/>
              </a:rPr>
              <a:t>Sharepoint</a:t>
            </a:r>
            <a:r>
              <a:rPr lang="en-US" dirty="0">
                <a:solidFill>
                  <a:schemeClr val="bg1">
                    <a:lumMod val="50000"/>
                  </a:schemeClr>
                </a:solidFill>
                <a:latin typeface="Museo Sans 100" pitchFamily="50" charset="0"/>
              </a:rPr>
              <a:t>																										Microsoft  Exchange					IBM </a:t>
            </a:r>
            <a:r>
              <a:rPr lang="en-US" dirty="0" err="1">
                <a:solidFill>
                  <a:schemeClr val="bg1">
                    <a:lumMod val="50000"/>
                  </a:schemeClr>
                </a:solidFill>
                <a:latin typeface="Museo Sans 100" pitchFamily="50" charset="0"/>
              </a:rPr>
              <a:t>WebSphere</a:t>
            </a:r>
            <a:r>
              <a:rPr lang="en-US" dirty="0">
                <a:solidFill>
                  <a:schemeClr val="bg1">
                    <a:lumMod val="50000"/>
                  </a:schemeClr>
                </a:solidFill>
                <a:latin typeface="Museo Sans 100" pitchFamily="50" charset="0"/>
              </a:rPr>
              <a:t>		</a:t>
            </a:r>
          </a:p>
          <a:p>
            <a:r>
              <a:rPr lang="en-US" dirty="0">
                <a:solidFill>
                  <a:schemeClr val="bg1">
                    <a:lumMod val="50000"/>
                  </a:schemeClr>
                </a:solidFill>
                <a:latin typeface="Museo Sans 100" pitchFamily="50" charset="0"/>
              </a:rPr>
              <a:t>														Oracle Solaris Zones										IBM </a:t>
            </a:r>
            <a:r>
              <a:rPr lang="en-US" dirty="0" err="1">
                <a:solidFill>
                  <a:schemeClr val="bg1">
                    <a:lumMod val="50000"/>
                  </a:schemeClr>
                </a:solidFill>
                <a:latin typeface="Museo Sans 100" pitchFamily="50" charset="0"/>
              </a:rPr>
              <a:t>PowerVM</a:t>
            </a:r>
            <a:r>
              <a:rPr lang="en-US" dirty="0">
                <a:solidFill>
                  <a:schemeClr val="bg1">
                    <a:lumMod val="50000"/>
                  </a:schemeClr>
                </a:solidFill>
                <a:latin typeface="Museo Sans 100" pitchFamily="50" charset="0"/>
              </a:rPr>
              <a:t>										</a:t>
            </a:r>
          </a:p>
          <a:p>
            <a:r>
              <a:rPr lang="en-US" dirty="0">
                <a:solidFill>
                  <a:schemeClr val="bg1">
                    <a:lumMod val="50000"/>
                  </a:schemeClr>
                </a:solidFill>
                <a:latin typeface="Museo Sans 100" pitchFamily="50" charset="0"/>
              </a:rPr>
              <a:t>SAP		vCloud				Novell					Informix								MySQL															</a:t>
            </a:r>
          </a:p>
        </p:txBody>
      </p:sp>
      <p:sp>
        <p:nvSpPr>
          <p:cNvPr id="31" name="TextBox 30"/>
          <p:cNvSpPr txBox="1"/>
          <p:nvPr/>
        </p:nvSpPr>
        <p:spPr>
          <a:xfrm>
            <a:off x="9163050" y="1044031"/>
            <a:ext cx="38649902" cy="584775"/>
          </a:xfrm>
          <a:prstGeom prst="rect">
            <a:avLst/>
          </a:prstGeom>
          <a:noFill/>
        </p:spPr>
        <p:txBody>
          <a:bodyPr wrap="square" rtlCol="0" anchor="ctr">
            <a:spAutoFit/>
          </a:bodyPr>
          <a:lstStyle/>
          <a:p>
            <a:r>
              <a:rPr lang="en-US" sz="3200" dirty="0" smtClean="0">
                <a:solidFill>
                  <a:srgbClr val="5F6062"/>
                </a:solidFill>
                <a:latin typeface="Museo Sans 100" pitchFamily="50" charset="0"/>
              </a:rPr>
              <a:t>vCloud</a:t>
            </a:r>
            <a:r>
              <a:rPr lang="en-US" sz="3200" dirty="0">
                <a:solidFill>
                  <a:srgbClr val="5F6062"/>
                </a:solidFill>
                <a:latin typeface="Museo Sans 100" pitchFamily="50" charset="0"/>
              </a:rPr>
              <a:t>	</a:t>
            </a:r>
            <a:r>
              <a:rPr lang="en-US" sz="3200" dirty="0" smtClean="0">
                <a:solidFill>
                  <a:srgbClr val="5F6062"/>
                </a:solidFill>
                <a:latin typeface="Museo Sans 100" pitchFamily="50" charset="0"/>
              </a:rPr>
              <a:t>							</a:t>
            </a:r>
            <a:r>
              <a:rPr lang="en-US" sz="3200" dirty="0">
                <a:solidFill>
                  <a:srgbClr val="5F6062"/>
                </a:solidFill>
                <a:latin typeface="Museo Sans 100" pitchFamily="50" charset="0"/>
              </a:rPr>
              <a:t>	Citrix </a:t>
            </a:r>
            <a:r>
              <a:rPr lang="en-US" sz="3200" dirty="0" err="1">
                <a:solidFill>
                  <a:srgbClr val="5F6062"/>
                </a:solidFill>
                <a:latin typeface="Museo Sans 100" pitchFamily="50" charset="0"/>
              </a:rPr>
              <a:t>XenServer</a:t>
            </a:r>
            <a:r>
              <a:rPr lang="en-US" sz="3200" dirty="0">
                <a:solidFill>
                  <a:srgbClr val="5F6062"/>
                </a:solidFill>
                <a:latin typeface="Museo Sans 100" pitchFamily="50" charset="0"/>
              </a:rPr>
              <a:t>		</a:t>
            </a:r>
            <a:r>
              <a:rPr lang="en-US" sz="3200" dirty="0" smtClean="0">
                <a:solidFill>
                  <a:srgbClr val="5F6062"/>
                </a:solidFill>
                <a:latin typeface="Museo Sans 100" pitchFamily="50" charset="0"/>
              </a:rPr>
              <a:t>								Oracle </a:t>
            </a:r>
            <a:r>
              <a:rPr lang="en-US" sz="3200" dirty="0">
                <a:solidFill>
                  <a:srgbClr val="5F6062"/>
                </a:solidFill>
                <a:latin typeface="Museo Sans 100" pitchFamily="50" charset="0"/>
              </a:rPr>
              <a:t>Solaris Zones	</a:t>
            </a:r>
          </a:p>
        </p:txBody>
      </p:sp>
      <p:sp>
        <p:nvSpPr>
          <p:cNvPr id="32" name="TextBox 31"/>
          <p:cNvSpPr txBox="1"/>
          <p:nvPr/>
        </p:nvSpPr>
        <p:spPr>
          <a:xfrm>
            <a:off x="9182100" y="706487"/>
            <a:ext cx="52044600" cy="3477875"/>
          </a:xfrm>
          <a:prstGeom prst="rect">
            <a:avLst/>
          </a:prstGeom>
          <a:noFill/>
        </p:spPr>
        <p:txBody>
          <a:bodyPr wrap="square" rtlCol="0" anchor="ctr">
            <a:spAutoFit/>
          </a:bodyPr>
          <a:lstStyle/>
          <a:p>
            <a:r>
              <a:rPr lang="en-US" sz="4400" dirty="0">
                <a:solidFill>
                  <a:srgbClr val="5F6062"/>
                </a:solidFill>
                <a:latin typeface="Museo Sans 900" pitchFamily="50" charset="0"/>
              </a:rPr>
              <a:t>	Private Cloud Monitoring													</a:t>
            </a:r>
            <a:r>
              <a:rPr lang="en-US" sz="4400" dirty="0" smtClean="0">
                <a:solidFill>
                  <a:srgbClr val="5F6062"/>
                </a:solidFill>
                <a:latin typeface="Museo Sans 900" pitchFamily="50" charset="0"/>
              </a:rPr>
              <a:t>Public Cloud Monitoring</a:t>
            </a:r>
            <a:r>
              <a:rPr lang="en-US" sz="4400" dirty="0">
                <a:solidFill>
                  <a:srgbClr val="5F6062"/>
                </a:solidFill>
                <a:latin typeface="Museo Sans 900" pitchFamily="50" charset="0"/>
              </a:rPr>
              <a:t>		</a:t>
            </a:r>
            <a:r>
              <a:rPr lang="en-US" sz="4400" dirty="0" smtClean="0">
                <a:solidFill>
                  <a:srgbClr val="5F6062"/>
                </a:solidFill>
                <a:latin typeface="Museo Sans 900" pitchFamily="50" charset="0"/>
              </a:rPr>
              <a:t>	Private Cloud Monitoring				Datacenter Monitoring</a:t>
            </a:r>
          </a:p>
          <a:p>
            <a:endParaRPr lang="en-US" sz="4400" dirty="0" smtClean="0">
              <a:solidFill>
                <a:srgbClr val="5F6062"/>
              </a:solidFill>
              <a:latin typeface="Museo Sans 900" pitchFamily="50" charset="0"/>
            </a:endParaRPr>
          </a:p>
          <a:p>
            <a:r>
              <a:rPr lang="en-US" sz="4400" dirty="0" smtClean="0">
                <a:solidFill>
                  <a:srgbClr val="5F6062"/>
                </a:solidFill>
                <a:latin typeface="Museo Sans 900" pitchFamily="50" charset="0"/>
              </a:rPr>
              <a:t>										</a:t>
            </a:r>
            <a:r>
              <a:rPr lang="en-US" sz="4400" dirty="0">
                <a:solidFill>
                  <a:srgbClr val="5F6062"/>
                </a:solidFill>
                <a:latin typeface="Museo Sans 900" pitchFamily="50" charset="0"/>
              </a:rPr>
              <a:t>	Public Cloud </a:t>
            </a:r>
            <a:r>
              <a:rPr lang="en-US" sz="4400" dirty="0" smtClean="0">
                <a:solidFill>
                  <a:srgbClr val="5F6062"/>
                </a:solidFill>
                <a:latin typeface="Museo Sans 900" pitchFamily="50" charset="0"/>
              </a:rPr>
              <a:t>Monitoring								</a:t>
            </a:r>
            <a:r>
              <a:rPr lang="en-US" sz="4400" dirty="0">
                <a:solidFill>
                  <a:srgbClr val="5F6062"/>
                </a:solidFill>
                <a:latin typeface="Museo Sans 900" pitchFamily="50" charset="0"/>
              </a:rPr>
              <a:t>	</a:t>
            </a:r>
            <a:endParaRPr lang="en-US" sz="4400" dirty="0" smtClean="0">
              <a:solidFill>
                <a:srgbClr val="5F6062"/>
              </a:solidFill>
              <a:latin typeface="Museo Sans 900" pitchFamily="50" charset="0"/>
            </a:endParaRPr>
          </a:p>
          <a:p>
            <a:endParaRPr lang="en-US" sz="4400" dirty="0" smtClean="0">
              <a:solidFill>
                <a:srgbClr val="5F6062"/>
              </a:solidFill>
              <a:latin typeface="Museo Sans 900" pitchFamily="50" charset="0"/>
            </a:endParaRPr>
          </a:p>
          <a:p>
            <a:r>
              <a:rPr lang="en-US" sz="4400" dirty="0">
                <a:solidFill>
                  <a:srgbClr val="5F6062"/>
                </a:solidFill>
                <a:latin typeface="Museo Sans 900" pitchFamily="50" charset="0"/>
              </a:rPr>
              <a:t>	</a:t>
            </a:r>
            <a:r>
              <a:rPr lang="en-US" sz="4400" dirty="0" smtClean="0">
                <a:solidFill>
                  <a:srgbClr val="5F6062"/>
                </a:solidFill>
                <a:latin typeface="Museo Sans 900" pitchFamily="50" charset="0"/>
              </a:rPr>
              <a:t>																								Datacenter </a:t>
            </a:r>
            <a:r>
              <a:rPr lang="en-US" sz="4400" dirty="0">
                <a:solidFill>
                  <a:srgbClr val="5F6062"/>
                </a:solidFill>
                <a:latin typeface="Museo Sans 900" pitchFamily="50" charset="0"/>
              </a:rPr>
              <a:t>Monitoring</a:t>
            </a:r>
            <a:endParaRPr lang="en-US" sz="4400" dirty="0" smtClean="0">
              <a:solidFill>
                <a:srgbClr val="5F6062"/>
              </a:solidFill>
              <a:latin typeface="Museo Sans 900" pitchFamily="50" charset="0"/>
            </a:endParaRPr>
          </a:p>
        </p:txBody>
      </p:sp>
      <p:sp>
        <p:nvSpPr>
          <p:cNvPr id="37" name="Rectangle 36"/>
          <p:cNvSpPr/>
          <p:nvPr/>
        </p:nvSpPr>
        <p:spPr>
          <a:xfrm>
            <a:off x="5895975" y="2544798"/>
            <a:ext cx="2533716"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895975" y="3276275"/>
            <a:ext cx="2533716"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95975" y="1818950"/>
            <a:ext cx="2533716"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895975" y="1066475"/>
            <a:ext cx="2533716"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352800" y="2554323"/>
            <a:ext cx="2334604"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52800" y="3285800"/>
            <a:ext cx="2334604"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52800" y="1828475"/>
            <a:ext cx="2334604"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52800" y="1076000"/>
            <a:ext cx="2334604"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Broad Monitoring Coverage</a:t>
            </a:r>
            <a:endParaRPr lang="en-US" dirty="0"/>
          </a:p>
        </p:txBody>
      </p:sp>
      <p:sp>
        <p:nvSpPr>
          <p:cNvPr id="5" name="Rectangle 4"/>
          <p:cNvSpPr/>
          <p:nvPr/>
        </p:nvSpPr>
        <p:spPr bwMode="gray">
          <a:xfrm>
            <a:off x="3214189" y="1143000"/>
            <a:ext cx="5614416" cy="2743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Museo Sans 100" pitchFamily="50" charset="0"/>
              <a:cs typeface="Calibri" pitchFamily="34" charset="0"/>
            </a:endParaRPr>
          </a:p>
        </p:txBody>
      </p:sp>
      <p:sp>
        <p:nvSpPr>
          <p:cNvPr id="4" name="Rectangle 3"/>
          <p:cNvSpPr/>
          <p:nvPr/>
        </p:nvSpPr>
        <p:spPr bwMode="gray">
          <a:xfrm>
            <a:off x="296760" y="1143000"/>
            <a:ext cx="2743200" cy="27432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r"/>
            <a:r>
              <a:rPr lang="en-US" sz="2800" dirty="0" smtClean="0">
                <a:solidFill>
                  <a:schemeClr val="bg1"/>
                </a:solidFill>
                <a:latin typeface="Museo Sans 500" pitchFamily="50" charset="0"/>
              </a:rPr>
              <a:t>Nimsoft</a:t>
            </a:r>
            <a:br>
              <a:rPr lang="en-US" sz="2800" dirty="0" smtClean="0">
                <a:solidFill>
                  <a:schemeClr val="bg1"/>
                </a:solidFill>
                <a:latin typeface="Museo Sans 500" pitchFamily="50" charset="0"/>
              </a:rPr>
            </a:br>
            <a:r>
              <a:rPr lang="en-US" sz="2800" dirty="0" smtClean="0">
                <a:solidFill>
                  <a:schemeClr val="bg1"/>
                </a:solidFill>
                <a:latin typeface="Museo Sans 500" pitchFamily="50" charset="0"/>
              </a:rPr>
              <a:t>Monitor</a:t>
            </a:r>
            <a:endParaRPr lang="en-US" sz="2800" dirty="0">
              <a:solidFill>
                <a:schemeClr val="bg1"/>
              </a:solidFill>
              <a:latin typeface="Museo Sans 500" pitchFamily="50" charset="0"/>
            </a:endParaRPr>
          </a:p>
        </p:txBody>
      </p:sp>
      <p:sp>
        <p:nvSpPr>
          <p:cNvPr id="7" name="Text Box 11"/>
          <p:cNvSpPr txBox="1">
            <a:spLocks noChangeArrowheads="1"/>
          </p:cNvSpPr>
          <p:nvPr/>
        </p:nvSpPr>
        <p:spPr bwMode="auto">
          <a:xfrm>
            <a:off x="4059238" y="1273373"/>
            <a:ext cx="1018351"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useo Sans 100" pitchFamily="50" charset="0"/>
                <a:cs typeface="Calibri" pitchFamily="34" charset="0"/>
              </a:rPr>
              <a:t>Application</a:t>
            </a:r>
            <a:endParaRPr lang="en-US" sz="1200" dirty="0">
              <a:latin typeface="Museo Sans 100" pitchFamily="50" charset="0"/>
              <a:cs typeface="Calibri" pitchFamily="34" charset="0"/>
            </a:endParaRPr>
          </a:p>
        </p:txBody>
      </p:sp>
      <p:sp>
        <p:nvSpPr>
          <p:cNvPr id="8" name="Text Box 12"/>
          <p:cNvSpPr txBox="1">
            <a:spLocks noChangeArrowheads="1"/>
          </p:cNvSpPr>
          <p:nvPr/>
        </p:nvSpPr>
        <p:spPr bwMode="auto">
          <a:xfrm>
            <a:off x="4059238" y="2000787"/>
            <a:ext cx="1503362"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useo Sans 100" pitchFamily="50" charset="0"/>
                <a:cs typeface="Calibri" pitchFamily="34" charset="0"/>
              </a:rPr>
              <a:t>Cloud and Virtual</a:t>
            </a:r>
            <a:endParaRPr lang="en-US" sz="1200" dirty="0">
              <a:latin typeface="Museo Sans 100" pitchFamily="50" charset="0"/>
              <a:cs typeface="Calibri" pitchFamily="34" charset="0"/>
            </a:endParaRPr>
          </a:p>
        </p:txBody>
      </p:sp>
      <p:sp>
        <p:nvSpPr>
          <p:cNvPr id="9" name="Text Box 13"/>
          <p:cNvSpPr txBox="1">
            <a:spLocks noChangeArrowheads="1"/>
          </p:cNvSpPr>
          <p:nvPr/>
        </p:nvSpPr>
        <p:spPr bwMode="auto">
          <a:xfrm>
            <a:off x="4059237" y="2721173"/>
            <a:ext cx="2189163"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useo Sans 100" pitchFamily="50" charset="0"/>
                <a:cs typeface="Calibri" pitchFamily="34" charset="0"/>
              </a:rPr>
              <a:t>Storage</a:t>
            </a:r>
            <a:endParaRPr lang="en-US" sz="1200" dirty="0">
              <a:latin typeface="Museo Sans 100" pitchFamily="50" charset="0"/>
              <a:cs typeface="Calibri" pitchFamily="34" charset="0"/>
            </a:endParaRPr>
          </a:p>
        </p:txBody>
      </p:sp>
      <p:sp>
        <p:nvSpPr>
          <p:cNvPr id="10" name="Text Box 14"/>
          <p:cNvSpPr txBox="1">
            <a:spLocks noChangeArrowheads="1"/>
          </p:cNvSpPr>
          <p:nvPr/>
        </p:nvSpPr>
        <p:spPr bwMode="auto">
          <a:xfrm>
            <a:off x="4059238" y="3483173"/>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Server</a:t>
            </a:r>
            <a:endParaRPr lang="en-US" sz="1200" dirty="0">
              <a:latin typeface="Museo Sans 100" pitchFamily="50" charset="0"/>
              <a:cs typeface="Calibri" pitchFamily="34" charset="0"/>
            </a:endParaRPr>
          </a:p>
        </p:txBody>
      </p:sp>
      <p:pic>
        <p:nvPicPr>
          <p:cNvPr id="11" name="Picture 2" descr="http://www.nimsoft.com/wp-content/themes/nimsoft/images/icon_set/application.png">
            <a:hlinkClick r:id="rId3"/>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3760" y="1133394"/>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2" name="Picture 18" descr="http://www.nimsoft.com/wp-content/themes/nimsoft/images/icon_set/cloud.png">
            <a:hlinkClick r:id="rId5"/>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4131" y="1872333"/>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3" name="Picture 20" descr="http://www.nimsoft.com/wp-content/themes/nimsoft/images/icon_set/database.png">
            <a:hlinkClick r:id="rId7"/>
          </p:cNvPr>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1872333"/>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4" name="Picture 22" descr="http://www.nimsoft.com/wp-content/themes/nimsoft/images/icon_set/network.png">
            <a:hlinkClick r:id="rId9"/>
          </p:cNvPr>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0396" y="3362741"/>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5" name="Picture 24" descr="http://www.nimsoft.com/wp-content/themes/nimsoft/images/icon_set/server.png">
            <a:hlinkClick r:id="rId11"/>
          </p:cNvPr>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3350212"/>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6" name="Picture 26" descr="http://www.nimsoft.com/wp-content/themes/nimsoft/images/icon_set/storage.png">
            <a:hlinkClick r:id="rId13"/>
          </p:cNvPr>
          <p:cNvPicPr>
            <a:picLocks noChangeAspect="1" noChangeArrowheads="1"/>
          </p:cNvPicPr>
          <p:nvPr/>
        </p:nvPicPr>
        <p:blipFill>
          <a:blip r:embed="rId1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0396" y="2611272"/>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7" name="Picture 28" descr="http://www.nimsoft.com/wp-content/themes/nimsoft/images/icon_set/user_experience.png">
            <a:hlinkClick r:id="rId15"/>
          </p:cNvPr>
          <p:cNvPicPr>
            <a:picLocks noChangeAspect="1" noChangeArrowheads="1"/>
          </p:cNvPicPr>
          <p:nvPr/>
        </p:nvPicPr>
        <p:blipFill>
          <a:blip r:embed="rId1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1152941"/>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sp>
        <p:nvSpPr>
          <p:cNvPr id="18" name="Text Box 14"/>
          <p:cNvSpPr txBox="1">
            <a:spLocks noChangeArrowheads="1"/>
          </p:cNvSpPr>
          <p:nvPr/>
        </p:nvSpPr>
        <p:spPr bwMode="auto">
          <a:xfrm>
            <a:off x="6600891" y="1276350"/>
            <a:ext cx="18288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useo Sans 100" pitchFamily="50" charset="0"/>
                <a:cs typeface="Calibri" pitchFamily="34" charset="0"/>
              </a:rPr>
              <a:t>Cloud User Experience</a:t>
            </a:r>
            <a:endParaRPr lang="en-US" sz="1200" dirty="0">
              <a:latin typeface="Museo Sans 100" pitchFamily="50" charset="0"/>
              <a:cs typeface="Calibri" pitchFamily="34" charset="0"/>
            </a:endParaRPr>
          </a:p>
        </p:txBody>
      </p:sp>
      <p:sp>
        <p:nvSpPr>
          <p:cNvPr id="19" name="Text Box 14"/>
          <p:cNvSpPr txBox="1">
            <a:spLocks noChangeArrowheads="1"/>
          </p:cNvSpPr>
          <p:nvPr/>
        </p:nvSpPr>
        <p:spPr bwMode="auto">
          <a:xfrm>
            <a:off x="6600891" y="2721173"/>
            <a:ext cx="1308100" cy="461665"/>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Power and Cooling</a:t>
            </a:r>
            <a:endParaRPr lang="en-US" sz="1200" dirty="0">
              <a:latin typeface="Museo Sans 100" pitchFamily="50" charset="0"/>
              <a:cs typeface="Calibri" pitchFamily="34" charset="0"/>
            </a:endParaRPr>
          </a:p>
        </p:txBody>
      </p:sp>
      <p:sp>
        <p:nvSpPr>
          <p:cNvPr id="20" name="Text Box 14"/>
          <p:cNvSpPr txBox="1">
            <a:spLocks noChangeArrowheads="1"/>
          </p:cNvSpPr>
          <p:nvPr/>
        </p:nvSpPr>
        <p:spPr bwMode="auto">
          <a:xfrm>
            <a:off x="6600891" y="1962150"/>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Database</a:t>
            </a:r>
            <a:endParaRPr lang="en-US" sz="1200" dirty="0">
              <a:latin typeface="Museo Sans 100" pitchFamily="50" charset="0"/>
              <a:cs typeface="Calibri" pitchFamily="34" charset="0"/>
            </a:endParaRPr>
          </a:p>
        </p:txBody>
      </p:sp>
      <p:sp>
        <p:nvSpPr>
          <p:cNvPr id="21" name="Text Box 14"/>
          <p:cNvSpPr txBox="1">
            <a:spLocks noChangeArrowheads="1"/>
          </p:cNvSpPr>
          <p:nvPr/>
        </p:nvSpPr>
        <p:spPr bwMode="auto">
          <a:xfrm>
            <a:off x="6600891" y="3406973"/>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Network</a:t>
            </a:r>
            <a:endParaRPr lang="en-US" sz="1200" dirty="0">
              <a:latin typeface="Museo Sans 100" pitchFamily="50" charset="0"/>
              <a:cs typeface="Calibri" pitchFamily="34" charset="0"/>
            </a:endParaRPr>
          </a:p>
        </p:txBody>
      </p:sp>
      <p:pic>
        <p:nvPicPr>
          <p:cNvPr id="22" name="Picture 2" descr="http://www.nimsoft.com/wp-content/themes/nimsoft/images/icon_set/dcim.png">
            <a:hlinkClick r:id="rId17"/>
          </p:cNvPr>
          <p:cNvPicPr>
            <a:picLocks noChangeAspect="1" noChangeArrowheads="1"/>
          </p:cNvPicPr>
          <p:nvPr/>
        </p:nvPicPr>
        <p:blipFill>
          <a:blip r:embed="rId1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2601747"/>
            <a:ext cx="548640" cy="548640"/>
          </a:xfrm>
          <a:prstGeom prst="rect">
            <a:avLst/>
          </a:prstGeom>
          <a:gradFill flip="none" rotWithShape="1">
            <a:gsLst>
              <a:gs pos="12000">
                <a:srgbClr val="00B050"/>
              </a:gs>
              <a:gs pos="100000">
                <a:srgbClr val="92D050"/>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spTree>
    <p:extLst>
      <p:ext uri="{BB962C8B-B14F-4D97-AF65-F5344CB8AC3E}">
        <p14:creationId xmlns:p14="http://schemas.microsoft.com/office/powerpoint/2010/main" val="37610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repeatCount="indefinite"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00" fill="hold"/>
                                        <p:tgtEl>
                                          <p:spTgt spid="25"/>
                                        </p:tgtEl>
                                        <p:attrNameLst>
                                          <p:attrName>ppt_x</p:attrName>
                                        </p:attrNameLst>
                                      </p:cBhvr>
                                      <p:tavLst>
                                        <p:tav tm="0">
                                          <p:val>
                                            <p:strVal val="1+#ppt_w/2"/>
                                          </p:val>
                                        </p:tav>
                                        <p:tav tm="100000">
                                          <p:val>
                                            <p:strVal val="#ppt_x"/>
                                          </p:val>
                                        </p:tav>
                                      </p:tavLst>
                                    </p:anim>
                                    <p:anim calcmode="lin" valueType="num">
                                      <p:cBhvr additive="base">
                                        <p:cTn id="8" dur="50000" fill="hold"/>
                                        <p:tgtEl>
                                          <p:spTgt spid="25"/>
                                        </p:tgtEl>
                                        <p:attrNameLst>
                                          <p:attrName>ppt_y</p:attrName>
                                        </p:attrNameLst>
                                      </p:cBhvr>
                                      <p:tavLst>
                                        <p:tav tm="0">
                                          <p:val>
                                            <p:strVal val="#ppt_y"/>
                                          </p:val>
                                        </p:tav>
                                        <p:tav tm="100000">
                                          <p:val>
                                            <p:strVal val="#ppt_y"/>
                                          </p:val>
                                        </p:tav>
                                      </p:tavLst>
                                    </p:anim>
                                  </p:childTnLst>
                                </p:cTn>
                              </p:par>
                              <p:par>
                                <p:cTn id="9" presetID="7" presetClass="exit" presetSubtype="8" repeatCount="indefinite" fill="hold" grpId="1" nodeType="withEffect">
                                  <p:stCondLst>
                                    <p:cond delay="0"/>
                                  </p:stCondLst>
                                  <p:childTnLst>
                                    <p:anim calcmode="lin" valueType="num">
                                      <p:cBhvr additive="base">
                                        <p:cTn id="10" dur="50000"/>
                                        <p:tgtEl>
                                          <p:spTgt spid="25"/>
                                        </p:tgtEl>
                                        <p:attrNameLst>
                                          <p:attrName>ppt_x</p:attrName>
                                        </p:attrNameLst>
                                      </p:cBhvr>
                                      <p:tavLst>
                                        <p:tav tm="0">
                                          <p:val>
                                            <p:strVal val="ppt_x"/>
                                          </p:val>
                                        </p:tav>
                                        <p:tav tm="100000">
                                          <p:val>
                                            <p:strVal val="0-ppt_w/2"/>
                                          </p:val>
                                        </p:tav>
                                      </p:tavLst>
                                    </p:anim>
                                    <p:anim calcmode="lin" valueType="num">
                                      <p:cBhvr additive="base">
                                        <p:cTn id="11" dur="50000"/>
                                        <p:tgtEl>
                                          <p:spTgt spid="25"/>
                                        </p:tgtEl>
                                        <p:attrNameLst>
                                          <p:attrName>ppt_y</p:attrName>
                                        </p:attrNameLst>
                                      </p:cBhvr>
                                      <p:tavLst>
                                        <p:tav tm="0">
                                          <p:val>
                                            <p:strVal val="ppt_y"/>
                                          </p:val>
                                        </p:tav>
                                        <p:tav tm="100000">
                                          <p:val>
                                            <p:strVal val="ppt_y"/>
                                          </p:val>
                                        </p:tav>
                                      </p:tavLst>
                                    </p:anim>
                                    <p:set>
                                      <p:cBhvr>
                                        <p:cTn id="12" dur="1" fill="hold">
                                          <p:stCondLst>
                                            <p:cond delay="49999"/>
                                          </p:stCondLst>
                                        </p:cTn>
                                        <p:tgtEl>
                                          <p:spTgt spid="25"/>
                                        </p:tgtEl>
                                        <p:attrNameLst>
                                          <p:attrName>style.visibility</p:attrName>
                                        </p:attrNameLst>
                                      </p:cBhvr>
                                      <p:to>
                                        <p:strVal val="hidden"/>
                                      </p:to>
                                    </p:set>
                                  </p:childTnLst>
                                </p:cTn>
                              </p:par>
                              <p:par>
                                <p:cTn id="13" presetID="7" presetClass="entr" presetSubtype="2" repeatCount="indefinite"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45000" fill="hold"/>
                                        <p:tgtEl>
                                          <p:spTgt spid="32"/>
                                        </p:tgtEl>
                                        <p:attrNameLst>
                                          <p:attrName>ppt_x</p:attrName>
                                        </p:attrNameLst>
                                      </p:cBhvr>
                                      <p:tavLst>
                                        <p:tav tm="0">
                                          <p:val>
                                            <p:strVal val="1+#ppt_w/2"/>
                                          </p:val>
                                        </p:tav>
                                        <p:tav tm="100000">
                                          <p:val>
                                            <p:strVal val="#ppt_x"/>
                                          </p:val>
                                        </p:tav>
                                      </p:tavLst>
                                    </p:anim>
                                    <p:anim calcmode="lin" valueType="num">
                                      <p:cBhvr additive="base">
                                        <p:cTn id="16" dur="45000" fill="hold"/>
                                        <p:tgtEl>
                                          <p:spTgt spid="32"/>
                                        </p:tgtEl>
                                        <p:attrNameLst>
                                          <p:attrName>ppt_y</p:attrName>
                                        </p:attrNameLst>
                                      </p:cBhvr>
                                      <p:tavLst>
                                        <p:tav tm="0">
                                          <p:val>
                                            <p:strVal val="#ppt_y"/>
                                          </p:val>
                                        </p:tav>
                                        <p:tav tm="100000">
                                          <p:val>
                                            <p:strVal val="#ppt_y"/>
                                          </p:val>
                                        </p:tav>
                                      </p:tavLst>
                                    </p:anim>
                                  </p:childTnLst>
                                </p:cTn>
                              </p:par>
                              <p:par>
                                <p:cTn id="17" presetID="7" presetClass="exit" presetSubtype="8" repeatCount="indefinite" fill="hold" grpId="1" nodeType="withEffect">
                                  <p:stCondLst>
                                    <p:cond delay="0"/>
                                  </p:stCondLst>
                                  <p:childTnLst>
                                    <p:anim calcmode="lin" valueType="num">
                                      <p:cBhvr additive="base">
                                        <p:cTn id="18" dur="45000"/>
                                        <p:tgtEl>
                                          <p:spTgt spid="32"/>
                                        </p:tgtEl>
                                        <p:attrNameLst>
                                          <p:attrName>ppt_x</p:attrName>
                                        </p:attrNameLst>
                                      </p:cBhvr>
                                      <p:tavLst>
                                        <p:tav tm="0">
                                          <p:val>
                                            <p:strVal val="ppt_x"/>
                                          </p:val>
                                        </p:tav>
                                        <p:tav tm="100000">
                                          <p:val>
                                            <p:strVal val="0-ppt_w/2"/>
                                          </p:val>
                                        </p:tav>
                                      </p:tavLst>
                                    </p:anim>
                                    <p:anim calcmode="lin" valueType="num">
                                      <p:cBhvr additive="base">
                                        <p:cTn id="19" dur="45000"/>
                                        <p:tgtEl>
                                          <p:spTgt spid="32"/>
                                        </p:tgtEl>
                                        <p:attrNameLst>
                                          <p:attrName>ppt_y</p:attrName>
                                        </p:attrNameLst>
                                      </p:cBhvr>
                                      <p:tavLst>
                                        <p:tav tm="0">
                                          <p:val>
                                            <p:strVal val="ppt_y"/>
                                          </p:val>
                                        </p:tav>
                                        <p:tav tm="100000">
                                          <p:val>
                                            <p:strVal val="ppt_y"/>
                                          </p:val>
                                        </p:tav>
                                      </p:tavLst>
                                    </p:anim>
                                    <p:set>
                                      <p:cBhvr>
                                        <p:cTn id="20" dur="1" fill="hold">
                                          <p:stCondLst>
                                            <p:cond delay="44999"/>
                                          </p:stCondLst>
                                        </p:cTn>
                                        <p:tgtEl>
                                          <p:spTgt spid="32"/>
                                        </p:tgtEl>
                                        <p:attrNameLst>
                                          <p:attrName>style.visibility</p:attrName>
                                        </p:attrNameLst>
                                      </p:cBhvr>
                                      <p:to>
                                        <p:strVal val="hidden"/>
                                      </p:to>
                                    </p:set>
                                  </p:childTnLst>
                                </p:cTn>
                              </p:par>
                              <p:par>
                                <p:cTn id="21" presetID="7" presetClass="entr" presetSubtype="2" repeatCount="indefinite"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43000" fill="hold"/>
                                        <p:tgtEl>
                                          <p:spTgt spid="31"/>
                                        </p:tgtEl>
                                        <p:attrNameLst>
                                          <p:attrName>ppt_x</p:attrName>
                                        </p:attrNameLst>
                                      </p:cBhvr>
                                      <p:tavLst>
                                        <p:tav tm="0">
                                          <p:val>
                                            <p:strVal val="1+#ppt_w/2"/>
                                          </p:val>
                                        </p:tav>
                                        <p:tav tm="100000">
                                          <p:val>
                                            <p:strVal val="#ppt_x"/>
                                          </p:val>
                                        </p:tav>
                                      </p:tavLst>
                                    </p:anim>
                                    <p:anim calcmode="lin" valueType="num">
                                      <p:cBhvr additive="base">
                                        <p:cTn id="24" dur="43000" fill="hold"/>
                                        <p:tgtEl>
                                          <p:spTgt spid="31"/>
                                        </p:tgtEl>
                                        <p:attrNameLst>
                                          <p:attrName>ppt_y</p:attrName>
                                        </p:attrNameLst>
                                      </p:cBhvr>
                                      <p:tavLst>
                                        <p:tav tm="0">
                                          <p:val>
                                            <p:strVal val="#ppt_y"/>
                                          </p:val>
                                        </p:tav>
                                        <p:tav tm="100000">
                                          <p:val>
                                            <p:strVal val="#ppt_y"/>
                                          </p:val>
                                        </p:tav>
                                      </p:tavLst>
                                    </p:anim>
                                  </p:childTnLst>
                                </p:cTn>
                              </p:par>
                              <p:par>
                                <p:cTn id="25" presetID="7" presetClass="exit" presetSubtype="8" repeatCount="indefinite" fill="hold" grpId="1" nodeType="withEffect">
                                  <p:stCondLst>
                                    <p:cond delay="0"/>
                                  </p:stCondLst>
                                  <p:childTnLst>
                                    <p:anim calcmode="lin" valueType="num">
                                      <p:cBhvr additive="base">
                                        <p:cTn id="26" dur="43000"/>
                                        <p:tgtEl>
                                          <p:spTgt spid="31"/>
                                        </p:tgtEl>
                                        <p:attrNameLst>
                                          <p:attrName>ppt_x</p:attrName>
                                        </p:attrNameLst>
                                      </p:cBhvr>
                                      <p:tavLst>
                                        <p:tav tm="0">
                                          <p:val>
                                            <p:strVal val="ppt_x"/>
                                          </p:val>
                                        </p:tav>
                                        <p:tav tm="100000">
                                          <p:val>
                                            <p:strVal val="0-ppt_w/2"/>
                                          </p:val>
                                        </p:tav>
                                      </p:tavLst>
                                    </p:anim>
                                    <p:anim calcmode="lin" valueType="num">
                                      <p:cBhvr additive="base">
                                        <p:cTn id="27" dur="43000"/>
                                        <p:tgtEl>
                                          <p:spTgt spid="31"/>
                                        </p:tgtEl>
                                        <p:attrNameLst>
                                          <p:attrName>ppt_y</p:attrName>
                                        </p:attrNameLst>
                                      </p:cBhvr>
                                      <p:tavLst>
                                        <p:tav tm="0">
                                          <p:val>
                                            <p:strVal val="ppt_y"/>
                                          </p:val>
                                        </p:tav>
                                        <p:tav tm="100000">
                                          <p:val>
                                            <p:strVal val="ppt_y"/>
                                          </p:val>
                                        </p:tav>
                                      </p:tavLst>
                                    </p:anim>
                                    <p:set>
                                      <p:cBhvr>
                                        <p:cTn id="28" dur="1" fill="hold">
                                          <p:stCondLst>
                                            <p:cond delay="42999"/>
                                          </p:stCondLst>
                                        </p:cTn>
                                        <p:tgtEl>
                                          <p:spTgt spid="31"/>
                                        </p:tgtEl>
                                        <p:attrNameLst>
                                          <p:attrName>style.visibility</p:attrName>
                                        </p:attrNameLst>
                                      </p:cBhvr>
                                      <p:to>
                                        <p:strVal val="hidden"/>
                                      </p:to>
                                    </p:set>
                                  </p:childTnLst>
                                </p:cTn>
                              </p:par>
                              <p:par>
                                <p:cTn id="29" presetID="7" presetClass="entr" presetSubtype="2" repeatCount="indefinite"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35000" fill="hold"/>
                                        <p:tgtEl>
                                          <p:spTgt spid="30"/>
                                        </p:tgtEl>
                                        <p:attrNameLst>
                                          <p:attrName>ppt_x</p:attrName>
                                        </p:attrNameLst>
                                      </p:cBhvr>
                                      <p:tavLst>
                                        <p:tav tm="0">
                                          <p:val>
                                            <p:strVal val="1+#ppt_w/2"/>
                                          </p:val>
                                        </p:tav>
                                        <p:tav tm="100000">
                                          <p:val>
                                            <p:strVal val="#ppt_x"/>
                                          </p:val>
                                        </p:tav>
                                      </p:tavLst>
                                    </p:anim>
                                    <p:anim calcmode="lin" valueType="num">
                                      <p:cBhvr additive="base">
                                        <p:cTn id="32" dur="35000" fill="hold"/>
                                        <p:tgtEl>
                                          <p:spTgt spid="30"/>
                                        </p:tgtEl>
                                        <p:attrNameLst>
                                          <p:attrName>ppt_y</p:attrName>
                                        </p:attrNameLst>
                                      </p:cBhvr>
                                      <p:tavLst>
                                        <p:tav tm="0">
                                          <p:val>
                                            <p:strVal val="#ppt_y"/>
                                          </p:val>
                                        </p:tav>
                                        <p:tav tm="100000">
                                          <p:val>
                                            <p:strVal val="#ppt_y"/>
                                          </p:val>
                                        </p:tav>
                                      </p:tavLst>
                                    </p:anim>
                                  </p:childTnLst>
                                </p:cTn>
                              </p:par>
                              <p:par>
                                <p:cTn id="33" presetID="7" presetClass="exit" presetSubtype="8" repeatCount="indefinite" fill="hold" grpId="1" nodeType="withEffect">
                                  <p:stCondLst>
                                    <p:cond delay="0"/>
                                  </p:stCondLst>
                                  <p:childTnLst>
                                    <p:anim calcmode="lin" valueType="num">
                                      <p:cBhvr additive="base">
                                        <p:cTn id="34" dur="35000"/>
                                        <p:tgtEl>
                                          <p:spTgt spid="30"/>
                                        </p:tgtEl>
                                        <p:attrNameLst>
                                          <p:attrName>ppt_x</p:attrName>
                                        </p:attrNameLst>
                                      </p:cBhvr>
                                      <p:tavLst>
                                        <p:tav tm="0">
                                          <p:val>
                                            <p:strVal val="ppt_x"/>
                                          </p:val>
                                        </p:tav>
                                        <p:tav tm="100000">
                                          <p:val>
                                            <p:strVal val="0-ppt_w/2"/>
                                          </p:val>
                                        </p:tav>
                                      </p:tavLst>
                                    </p:anim>
                                    <p:anim calcmode="lin" valueType="num">
                                      <p:cBhvr additive="base">
                                        <p:cTn id="35" dur="35000"/>
                                        <p:tgtEl>
                                          <p:spTgt spid="30"/>
                                        </p:tgtEl>
                                        <p:attrNameLst>
                                          <p:attrName>ppt_y</p:attrName>
                                        </p:attrNameLst>
                                      </p:cBhvr>
                                      <p:tavLst>
                                        <p:tav tm="0">
                                          <p:val>
                                            <p:strVal val="ppt_y"/>
                                          </p:val>
                                        </p:tav>
                                        <p:tav tm="100000">
                                          <p:val>
                                            <p:strVal val="ppt_y"/>
                                          </p:val>
                                        </p:tav>
                                      </p:tavLst>
                                    </p:anim>
                                    <p:set>
                                      <p:cBhvr>
                                        <p:cTn id="36" dur="1" fill="hold">
                                          <p:stCondLst>
                                            <p:cond delay="34999"/>
                                          </p:stCondLst>
                                        </p:cTn>
                                        <p:tgtEl>
                                          <p:spTgt spid="30"/>
                                        </p:tgtEl>
                                        <p:attrNameLst>
                                          <p:attrName>style.visibility</p:attrName>
                                        </p:attrNameLst>
                                      </p:cBhvr>
                                      <p:to>
                                        <p:strVal val="hidden"/>
                                      </p:to>
                                    </p:set>
                                  </p:childTnLst>
                                </p:cTn>
                              </p:par>
                              <p:par>
                                <p:cTn id="37" presetID="7" presetClass="entr" presetSubtype="2" repeatCount="indefinite"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40000" fill="hold"/>
                                        <p:tgtEl>
                                          <p:spTgt spid="29"/>
                                        </p:tgtEl>
                                        <p:attrNameLst>
                                          <p:attrName>ppt_x</p:attrName>
                                        </p:attrNameLst>
                                      </p:cBhvr>
                                      <p:tavLst>
                                        <p:tav tm="0">
                                          <p:val>
                                            <p:strVal val="1+#ppt_w/2"/>
                                          </p:val>
                                        </p:tav>
                                        <p:tav tm="100000">
                                          <p:val>
                                            <p:strVal val="#ppt_x"/>
                                          </p:val>
                                        </p:tav>
                                      </p:tavLst>
                                    </p:anim>
                                    <p:anim calcmode="lin" valueType="num">
                                      <p:cBhvr additive="base">
                                        <p:cTn id="40" dur="40000" fill="hold"/>
                                        <p:tgtEl>
                                          <p:spTgt spid="29"/>
                                        </p:tgtEl>
                                        <p:attrNameLst>
                                          <p:attrName>ppt_y</p:attrName>
                                        </p:attrNameLst>
                                      </p:cBhvr>
                                      <p:tavLst>
                                        <p:tav tm="0">
                                          <p:val>
                                            <p:strVal val="#ppt_y"/>
                                          </p:val>
                                        </p:tav>
                                        <p:tav tm="100000">
                                          <p:val>
                                            <p:strVal val="#ppt_y"/>
                                          </p:val>
                                        </p:tav>
                                      </p:tavLst>
                                    </p:anim>
                                  </p:childTnLst>
                                </p:cTn>
                              </p:par>
                              <p:par>
                                <p:cTn id="41" presetID="7" presetClass="exit" presetSubtype="8" repeatCount="indefinite" fill="hold" grpId="1" nodeType="withEffect">
                                  <p:stCondLst>
                                    <p:cond delay="0"/>
                                  </p:stCondLst>
                                  <p:childTnLst>
                                    <p:anim calcmode="lin" valueType="num">
                                      <p:cBhvr additive="base">
                                        <p:cTn id="42" dur="40000"/>
                                        <p:tgtEl>
                                          <p:spTgt spid="29"/>
                                        </p:tgtEl>
                                        <p:attrNameLst>
                                          <p:attrName>ppt_x</p:attrName>
                                        </p:attrNameLst>
                                      </p:cBhvr>
                                      <p:tavLst>
                                        <p:tav tm="0">
                                          <p:val>
                                            <p:strVal val="ppt_x"/>
                                          </p:val>
                                        </p:tav>
                                        <p:tav tm="100000">
                                          <p:val>
                                            <p:strVal val="0-ppt_w/2"/>
                                          </p:val>
                                        </p:tav>
                                      </p:tavLst>
                                    </p:anim>
                                    <p:anim calcmode="lin" valueType="num">
                                      <p:cBhvr additive="base">
                                        <p:cTn id="43" dur="40000"/>
                                        <p:tgtEl>
                                          <p:spTgt spid="29"/>
                                        </p:tgtEl>
                                        <p:attrNameLst>
                                          <p:attrName>ppt_y</p:attrName>
                                        </p:attrNameLst>
                                      </p:cBhvr>
                                      <p:tavLst>
                                        <p:tav tm="0">
                                          <p:val>
                                            <p:strVal val="ppt_y"/>
                                          </p:val>
                                        </p:tav>
                                        <p:tav tm="100000">
                                          <p:val>
                                            <p:strVal val="ppt_y"/>
                                          </p:val>
                                        </p:tav>
                                      </p:tavLst>
                                    </p:anim>
                                    <p:set>
                                      <p:cBhvr>
                                        <p:cTn id="44" dur="1" fill="hold">
                                          <p:stCondLst>
                                            <p:cond delay="39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9" grpId="0"/>
      <p:bldP spid="29" grpId="1"/>
      <p:bldP spid="30" grpId="0"/>
      <p:bldP spid="30" grpId="1"/>
      <p:bldP spid="31" grpId="0"/>
      <p:bldP spid="31" grpId="1"/>
      <p:bldP spid="32" grpId="0"/>
      <p:bldP spid="32" grpId="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Experience Monitoring</a:t>
            </a:r>
            <a:endParaRPr lang="en-US" dirty="0"/>
          </a:p>
        </p:txBody>
      </p:sp>
      <p:sp>
        <p:nvSpPr>
          <p:cNvPr id="3" name="Content Placeholder 2"/>
          <p:cNvSpPr>
            <a:spLocks noGrp="1"/>
          </p:cNvSpPr>
          <p:nvPr>
            <p:ph idx="1"/>
          </p:nvPr>
        </p:nvSpPr>
        <p:spPr>
          <a:xfrm>
            <a:off x="3663537" y="977488"/>
            <a:ext cx="5029200" cy="3394472"/>
          </a:xfrm>
        </p:spPr>
        <p:txBody>
          <a:bodyPr>
            <a:normAutofit fontScale="77500" lnSpcReduction="20000"/>
          </a:bodyPr>
          <a:lstStyle/>
          <a:p>
            <a:r>
              <a:rPr lang="en-US" dirty="0" smtClean="0"/>
              <a:t>SaaS solution for monitoring global Cloud application health</a:t>
            </a:r>
          </a:p>
          <a:p>
            <a:r>
              <a:rPr lang="en-US" dirty="0" smtClean="0"/>
              <a:t>Completely customizable to your brand</a:t>
            </a:r>
          </a:p>
          <a:p>
            <a:r>
              <a:rPr lang="en-US" dirty="0" smtClean="0"/>
              <a:t>IPv6 and IPv4 enabled</a:t>
            </a:r>
          </a:p>
          <a:p>
            <a:r>
              <a:rPr lang="en-US" dirty="0" smtClean="0"/>
              <a:t>60+ locations in 40 countries.</a:t>
            </a:r>
          </a:p>
          <a:p>
            <a:r>
              <a:rPr lang="en-US" dirty="0" smtClean="0"/>
              <a:t>Self-service and deploys in less than 10 minutes</a:t>
            </a:r>
          </a:p>
          <a:p>
            <a:r>
              <a:rPr lang="en-US" dirty="0" smtClean="0"/>
              <a:t>Rich Alerting, Dashboards and root cause analysis</a:t>
            </a:r>
          </a:p>
          <a:p>
            <a:r>
              <a:rPr lang="en-US" dirty="0" smtClean="0"/>
              <a:t>Alerting via text, pagers, phone, twitter, IM and more.</a:t>
            </a:r>
          </a:p>
          <a:p>
            <a:r>
              <a:rPr lang="en-US" dirty="0" smtClean="0"/>
              <a:t>600-plus customers including Wikimedia, Virgin, America, Twitter, Zappos, and Wordpress.</a:t>
            </a:r>
          </a:p>
          <a:p>
            <a:pPr algn="just"/>
            <a:endParaRPr lang="en-US" dirty="0" smtClean="0"/>
          </a:p>
          <a:p>
            <a:pPr algn="just"/>
            <a:endParaRPr lang="en-US" dirty="0"/>
          </a:p>
        </p:txBody>
      </p:sp>
      <p:pic>
        <p:nvPicPr>
          <p:cNvPr id="4" name="Picture 2" descr="Website monitoring from 62 locations worldw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35" y="968582"/>
            <a:ext cx="3093171" cy="152696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50" name="Picture 2" descr="Watchmouse Backgroun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716" t="-1" r="9785" b="11623"/>
          <a:stretch/>
        </p:blipFill>
        <p:spPr bwMode="auto">
          <a:xfrm>
            <a:off x="961803" y="2724150"/>
            <a:ext cx="1754580" cy="166676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3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4570" y="3600450"/>
            <a:ext cx="8292230" cy="1200150"/>
          </a:xfrm>
        </p:spPr>
        <p:txBody>
          <a:bodyPr>
            <a:normAutofit fontScale="85000" lnSpcReduction="10000"/>
          </a:bodyPr>
          <a:lstStyle/>
          <a:p>
            <a:r>
              <a:rPr lang="en-US" dirty="0" smtClean="0"/>
              <a:t>Quickly </a:t>
            </a:r>
            <a:r>
              <a:rPr lang="en-US" dirty="0"/>
              <a:t>adopt and deploy </a:t>
            </a:r>
            <a:r>
              <a:rPr lang="en-US" dirty="0" smtClean="0"/>
              <a:t>essential IT Management</a:t>
            </a:r>
            <a:br>
              <a:rPr lang="en-US" dirty="0" smtClean="0"/>
            </a:br>
            <a:r>
              <a:rPr lang="en-US" dirty="0" smtClean="0"/>
              <a:t>for </a:t>
            </a:r>
            <a:r>
              <a:rPr lang="en-US" dirty="0"/>
              <a:t>public and private </a:t>
            </a:r>
            <a:r>
              <a:rPr lang="en-US" dirty="0" smtClean="0"/>
              <a:t>infrastructure and services</a:t>
            </a:r>
          </a:p>
          <a:p>
            <a:endParaRPr lang="de-DE" b="1" dirty="0"/>
          </a:p>
          <a:p>
            <a:r>
              <a:rPr lang="de-DE" dirty="0"/>
              <a:t>Manoj </a:t>
            </a:r>
            <a:r>
              <a:rPr lang="de-DE" dirty="0" smtClean="0"/>
              <a:t>Patel</a:t>
            </a:r>
            <a:r>
              <a:rPr lang="de-DE" dirty="0"/>
              <a:t>	</a:t>
            </a:r>
            <a:r>
              <a:rPr lang="de-DE" dirty="0" smtClean="0"/>
              <a:t>	</a:t>
            </a:r>
            <a:r>
              <a:rPr lang="de-DE" dirty="0"/>
              <a:t>			</a:t>
            </a:r>
            <a:r>
              <a:rPr lang="de-DE" dirty="0" smtClean="0"/>
              <a:t>	June 2012</a:t>
            </a:r>
            <a:r>
              <a:rPr lang="de-DE" b="1" dirty="0" smtClean="0"/>
              <a:t>	</a:t>
            </a:r>
            <a:endParaRPr lang="en-US" b="1" dirty="0"/>
          </a:p>
        </p:txBody>
      </p:sp>
      <p:sp>
        <p:nvSpPr>
          <p:cNvPr id="3" name="Title 2"/>
          <p:cNvSpPr>
            <a:spLocks noGrp="1"/>
          </p:cNvSpPr>
          <p:nvPr>
            <p:ph type="ctrTitle"/>
          </p:nvPr>
        </p:nvSpPr>
        <p:spPr/>
        <p:txBody>
          <a:bodyPr>
            <a:normAutofit fontScale="90000"/>
          </a:bodyPr>
          <a:lstStyle/>
          <a:p>
            <a:r>
              <a:rPr lang="en-US" sz="2700" dirty="0" smtClean="0"/>
              <a:t>Nimsoft Overview</a:t>
            </a:r>
            <a:r>
              <a:rPr lang="en-US" dirty="0" smtClean="0"/>
              <a:t/>
            </a:r>
            <a:br>
              <a:rPr lang="en-US" dirty="0" smtClean="0"/>
            </a:br>
            <a:r>
              <a:rPr lang="en-US" sz="2700" dirty="0" smtClean="0"/>
              <a:t>IT Management, as a Service</a:t>
            </a:r>
            <a:endParaRPr lang="en-US" sz="2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Watchmouse End User Monitoring</a:t>
            </a:r>
            <a:endParaRPr lang="en-US" dirty="0"/>
          </a:p>
        </p:txBody>
      </p:sp>
      <p:sp>
        <p:nvSpPr>
          <p:cNvPr id="3" name="Content Placeholder 2"/>
          <p:cNvSpPr>
            <a:spLocks noGrp="1"/>
          </p:cNvSpPr>
          <p:nvPr>
            <p:ph idx="1"/>
          </p:nvPr>
        </p:nvSpPr>
        <p:spPr>
          <a:xfrm>
            <a:off x="228600" y="742950"/>
            <a:ext cx="8610600" cy="4167295"/>
          </a:xfrm>
        </p:spPr>
        <p:txBody>
          <a:bodyPr>
            <a:spAutoFit/>
          </a:bodyPr>
          <a:lstStyle/>
          <a:p>
            <a:r>
              <a:rPr lang="en-US" sz="2000" dirty="0"/>
              <a:t>Global monitoring outside the firewall of:</a:t>
            </a:r>
          </a:p>
          <a:p>
            <a:pPr lvl="1"/>
            <a:r>
              <a:rPr lang="en-US" sz="1600" b="1" dirty="0"/>
              <a:t>Web Transaction Monitoring </a:t>
            </a:r>
          </a:p>
          <a:p>
            <a:pPr lvl="2"/>
            <a:r>
              <a:rPr lang="en-US" sz="1200" dirty="0"/>
              <a:t>Synthetic user scripts (protocol level)</a:t>
            </a:r>
          </a:p>
          <a:p>
            <a:pPr lvl="2"/>
            <a:r>
              <a:rPr lang="en-US" sz="1200" dirty="0"/>
              <a:t>Multi-step / multi-locations</a:t>
            </a:r>
          </a:p>
          <a:p>
            <a:pPr lvl="2"/>
            <a:r>
              <a:rPr lang="en-US" sz="1200" dirty="0" smtClean="0"/>
              <a:t>Record/replay</a:t>
            </a:r>
          </a:p>
          <a:p>
            <a:pPr lvl="2"/>
            <a:r>
              <a:rPr lang="en-US" sz="1200" dirty="0" smtClean="0"/>
              <a:t>Conversion </a:t>
            </a:r>
            <a:r>
              <a:rPr lang="en-US" sz="1200" dirty="0"/>
              <a:t>tool for HP </a:t>
            </a:r>
            <a:r>
              <a:rPr lang="en-US" sz="1200" dirty="0" err="1"/>
              <a:t>LoadRunner</a:t>
            </a:r>
            <a:r>
              <a:rPr lang="en-US" sz="1200" dirty="0"/>
              <a:t>/Business Process Monitor/RUM scripts)</a:t>
            </a:r>
          </a:p>
          <a:p>
            <a:pPr lvl="1"/>
            <a:r>
              <a:rPr lang="en-US" sz="1600" b="1" dirty="0"/>
              <a:t>Real User Browser Monitoring</a:t>
            </a:r>
          </a:p>
          <a:p>
            <a:pPr lvl="2"/>
            <a:r>
              <a:rPr lang="en-US" sz="1200" dirty="0"/>
              <a:t>Synthetic user scripts (</a:t>
            </a:r>
            <a:r>
              <a:rPr lang="en-US" sz="1200" dirty="0" err="1"/>
              <a:t>ajax</a:t>
            </a:r>
            <a:r>
              <a:rPr lang="en-US" sz="1200" dirty="0"/>
              <a:t>, JavaScript etc. running in the browser)</a:t>
            </a:r>
          </a:p>
          <a:p>
            <a:pPr lvl="2"/>
            <a:r>
              <a:rPr lang="en-US" sz="1200" dirty="0"/>
              <a:t>Captures browser render time to provide a true depiction of the end user experience</a:t>
            </a:r>
          </a:p>
          <a:p>
            <a:pPr lvl="1"/>
            <a:r>
              <a:rPr lang="en-US" sz="1600" b="1" dirty="0"/>
              <a:t>Mobile Application Monitoring (new!)</a:t>
            </a:r>
          </a:p>
          <a:p>
            <a:pPr lvl="1"/>
            <a:r>
              <a:rPr lang="en-US" sz="1600" b="1" dirty="0"/>
              <a:t>API and Web Service Monitoring</a:t>
            </a:r>
          </a:p>
          <a:p>
            <a:pPr lvl="2"/>
            <a:r>
              <a:rPr lang="en-US" sz="1200" dirty="0"/>
              <a:t>REST, SOAP, </a:t>
            </a:r>
            <a:r>
              <a:rPr lang="en-US" sz="1200" dirty="0" err="1"/>
              <a:t>oAuth</a:t>
            </a:r>
            <a:r>
              <a:rPr lang="en-US" sz="1200" dirty="0"/>
              <a:t>, JSON, XML, RSS feeds, </a:t>
            </a:r>
            <a:r>
              <a:rPr lang="en-US" sz="1200" dirty="0" err="1"/>
              <a:t>openID</a:t>
            </a:r>
            <a:r>
              <a:rPr lang="en-US" sz="1200" dirty="0"/>
              <a:t> and XML-RPC.</a:t>
            </a:r>
          </a:p>
          <a:p>
            <a:pPr lvl="1"/>
            <a:r>
              <a:rPr lang="en-US" sz="1600" b="1" dirty="0"/>
              <a:t>Network Protocols </a:t>
            </a:r>
          </a:p>
          <a:p>
            <a:pPr lvl="2"/>
            <a:r>
              <a:rPr lang="en-US" sz="1200" dirty="0"/>
              <a:t>HTTP(S), DNS, FTP(S), LDAP(S), IMAP, SMTP, SFTP, TFTP, SCP, SIP &amp; </a:t>
            </a:r>
            <a:r>
              <a:rPr lang="en-US" sz="1200" dirty="0" smtClean="0"/>
              <a:t>XMPP</a:t>
            </a:r>
            <a:endParaRPr lang="en-US" sz="1600" b="1" dirty="0"/>
          </a:p>
          <a:p>
            <a:pPr lvl="1"/>
            <a:r>
              <a:rPr lang="en-US" sz="1600" b="1" dirty="0"/>
              <a:t>Vulnerability Scanning </a:t>
            </a:r>
            <a:r>
              <a:rPr lang="en-US" sz="1600" dirty="0"/>
              <a:t>(using </a:t>
            </a:r>
            <a:r>
              <a:rPr lang="en-US" sz="1600" dirty="0" err="1"/>
              <a:t>Nesus</a:t>
            </a:r>
            <a:r>
              <a:rPr lang="en-US" sz="1600" dirty="0"/>
              <a:t>)</a:t>
            </a:r>
          </a:p>
          <a:p>
            <a:pPr marL="0" indent="0">
              <a:buNone/>
            </a:pPr>
            <a:endParaRPr lang="en-US" sz="1200" dirty="0"/>
          </a:p>
        </p:txBody>
      </p:sp>
    </p:spTree>
    <p:extLst>
      <p:ext uri="{BB962C8B-B14F-4D97-AF65-F5344CB8AC3E}">
        <p14:creationId xmlns:p14="http://schemas.microsoft.com/office/powerpoint/2010/main" val="170947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Nimsoft DCIM</a:t>
            </a:r>
            <a:endParaRPr lang="en-US" dirty="0"/>
          </a:p>
        </p:txBody>
      </p:sp>
      <p:pic>
        <p:nvPicPr>
          <p:cNvPr id="5" name="Picture 2"/>
          <p:cNvPicPr>
            <a:picLocks noGrp="1" noChangeAspect="1" noChangeArrowheads="1"/>
          </p:cNvPicPr>
          <p:nvPr>
            <p:ph idx="1"/>
          </p:nvPr>
        </p:nvPicPr>
        <p:blipFill>
          <a:blip r:embed="rId3" cstate="print"/>
          <a:srcRect l="3571" t="2456" r="4488" b="10358"/>
          <a:stretch>
            <a:fillRect/>
          </a:stretch>
        </p:blipFill>
        <p:spPr bwMode="auto">
          <a:xfrm>
            <a:off x="344072" y="1060570"/>
            <a:ext cx="4586630" cy="302233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Content Placeholder 5"/>
          <p:cNvSpPr txBox="1">
            <a:spLocks/>
          </p:cNvSpPr>
          <p:nvPr/>
        </p:nvSpPr>
        <p:spPr bwMode="auto">
          <a:xfrm>
            <a:off x="5146158" y="942604"/>
            <a:ext cx="3997842" cy="371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rgbClr val="55822F"/>
              </a:buClr>
              <a:buFont typeface="Verdana" pitchFamily="34" charset="0"/>
              <a:buChar char="›"/>
              <a:defRPr sz="2400" b="0" kern="1200">
                <a:solidFill>
                  <a:srgbClr val="55822F"/>
                </a:solidFill>
                <a:latin typeface="+mj-lt"/>
                <a:ea typeface="Verdana" pitchFamily="34" charset="0"/>
                <a:cs typeface="Verdana" pitchFamily="34" charset="0"/>
              </a:defRPr>
            </a:lvl1pPr>
            <a:lvl2pPr marL="514350" indent="-227013" algn="l" rtl="0" eaLnBrk="0" fontAlgn="base" hangingPunct="0">
              <a:spcBef>
                <a:spcPct val="20000"/>
              </a:spcBef>
              <a:spcAft>
                <a:spcPct val="0"/>
              </a:spcAft>
              <a:buClr>
                <a:srgbClr val="55822F"/>
              </a:buClr>
              <a:buFont typeface="Verdana" pitchFamily="34" charset="0"/>
              <a:buChar char="»"/>
              <a:defRPr sz="2400" kern="1200">
                <a:solidFill>
                  <a:srgbClr val="7F7F7F"/>
                </a:solidFill>
                <a:latin typeface="+mj-lt"/>
                <a:ea typeface="Verdana" pitchFamily="34" charset="0"/>
                <a:cs typeface="Verdana" pitchFamily="34" charset="0"/>
              </a:defRPr>
            </a:lvl2pPr>
            <a:lvl3pPr marL="801688" indent="-225425" algn="l" rtl="0" eaLnBrk="0" fontAlgn="base" hangingPunct="0">
              <a:spcBef>
                <a:spcPct val="20000"/>
              </a:spcBef>
              <a:spcAft>
                <a:spcPct val="0"/>
              </a:spcAft>
              <a:buClr>
                <a:srgbClr val="55822F"/>
              </a:buClr>
              <a:buFont typeface="Verdana" pitchFamily="34" charset="0"/>
              <a:buChar char="-"/>
              <a:defRPr sz="2000" kern="1200">
                <a:solidFill>
                  <a:srgbClr val="7F7F7F"/>
                </a:solidFill>
                <a:latin typeface="+mj-lt"/>
                <a:ea typeface="Verdana" pitchFamily="34" charset="0"/>
                <a:cs typeface="Verdana" pitchFamily="34" charset="0"/>
              </a:defRPr>
            </a:lvl3pPr>
            <a:lvl4pPr marL="1089025" indent="-236538" algn="l" rtl="0" eaLnBrk="0" fontAlgn="base" hangingPunct="0">
              <a:spcBef>
                <a:spcPct val="20000"/>
              </a:spcBef>
              <a:spcAft>
                <a:spcPct val="0"/>
              </a:spcAft>
              <a:buClr>
                <a:srgbClr val="55822F"/>
              </a:buClr>
              <a:buFont typeface="Arial" pitchFamily="34" charset="0"/>
              <a:buChar char="-"/>
              <a:defRPr sz="1800" kern="1200">
                <a:solidFill>
                  <a:srgbClr val="7F7F7F"/>
                </a:solidFill>
                <a:latin typeface="+mj-lt"/>
                <a:ea typeface="Verdana" pitchFamily="34" charset="0"/>
                <a:cs typeface="Verdana" pitchFamily="34" charset="0"/>
              </a:defRPr>
            </a:lvl4pPr>
            <a:lvl5pPr marL="1381125" indent="-228600" algn="l" rtl="0" eaLnBrk="0" fontAlgn="base" hangingPunct="0">
              <a:spcBef>
                <a:spcPct val="20000"/>
              </a:spcBef>
              <a:spcAft>
                <a:spcPct val="0"/>
              </a:spcAft>
              <a:buFont typeface="Arial" pitchFamily="34" charset="0"/>
              <a:buChar char="»"/>
              <a:defRPr sz="1800" kern="1200">
                <a:solidFill>
                  <a:srgbClr val="7F7F7F"/>
                </a:solidFill>
                <a:latin typeface="+mj-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700" dirty="0">
                <a:solidFill>
                  <a:srgbClr val="55822F"/>
                </a:solidFill>
                <a:latin typeface="Museo Sans 300" pitchFamily="50" charset="0"/>
                <a:sym typeface="Wingdings" pitchFamily="2" charset="2"/>
              </a:rPr>
              <a:t>Extends monitoring functionality to energy and environmental consumption and tracking </a:t>
            </a:r>
          </a:p>
          <a:p>
            <a:pPr lvl="1"/>
            <a:r>
              <a:rPr lang="en-US" sz="1700" dirty="0">
                <a:solidFill>
                  <a:srgbClr val="55822F"/>
                </a:solidFill>
                <a:latin typeface="Museo Sans 300" pitchFamily="50" charset="0"/>
              </a:rPr>
              <a:t>Integrated with ITMaaS – Nimsoft Datacenter/Cloud Monitoring and Service Management </a:t>
            </a:r>
          </a:p>
          <a:p>
            <a:pPr lvl="1"/>
            <a:r>
              <a:rPr lang="en-US" sz="1700" dirty="0">
                <a:solidFill>
                  <a:srgbClr val="55822F"/>
                </a:solidFill>
                <a:latin typeface="Museo Sans 300" pitchFamily="50" charset="0"/>
                <a:sym typeface="Wingdings" pitchFamily="2" charset="2"/>
              </a:rPr>
              <a:t>Based on leading CA </a:t>
            </a:r>
            <a:r>
              <a:rPr lang="en-US" sz="1700" dirty="0" err="1">
                <a:solidFill>
                  <a:srgbClr val="55822F"/>
                </a:solidFill>
                <a:latin typeface="Museo Sans 300" pitchFamily="50" charset="0"/>
                <a:sym typeface="Wingdings" pitchFamily="2" charset="2"/>
              </a:rPr>
              <a:t>ecoMeter</a:t>
            </a:r>
            <a:r>
              <a:rPr lang="en-US" sz="1700" dirty="0">
                <a:solidFill>
                  <a:srgbClr val="55822F"/>
                </a:solidFill>
                <a:latin typeface="Museo Sans 300" pitchFamily="50" charset="0"/>
                <a:sym typeface="Wingdings" pitchFamily="2" charset="2"/>
              </a:rPr>
              <a:t> product</a:t>
            </a:r>
          </a:p>
        </p:txBody>
      </p:sp>
    </p:spTree>
    <p:extLst>
      <p:ext uri="{BB962C8B-B14F-4D97-AF65-F5344CB8AC3E}">
        <p14:creationId xmlns:p14="http://schemas.microsoft.com/office/powerpoint/2010/main" val="183731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
            </a:r>
            <a:br>
              <a:rPr lang="en-US" sz="1600" dirty="0" smtClean="0"/>
            </a:br>
            <a:r>
              <a:rPr lang="en-US" dirty="0" smtClean="0"/>
              <a:t>What does Nimsoft DCIM deliver?</a:t>
            </a:r>
            <a:endParaRPr lang="en-US" b="1" dirty="0"/>
          </a:p>
        </p:txBody>
      </p:sp>
      <p:sp>
        <p:nvSpPr>
          <p:cNvPr id="3" name="Content Placeholder 2"/>
          <p:cNvSpPr>
            <a:spLocks noGrp="1"/>
          </p:cNvSpPr>
          <p:nvPr>
            <p:ph idx="1"/>
          </p:nvPr>
        </p:nvSpPr>
        <p:spPr>
          <a:xfrm>
            <a:off x="0" y="857250"/>
            <a:ext cx="5364088" cy="3657600"/>
          </a:xfrm>
        </p:spPr>
        <p:txBody>
          <a:bodyPr>
            <a:normAutofit/>
          </a:bodyPr>
          <a:lstStyle/>
          <a:p>
            <a:r>
              <a:rPr lang="en-US" sz="1800" dirty="0" smtClean="0"/>
              <a:t>Graphical representation of power </a:t>
            </a:r>
            <a:r>
              <a:rPr lang="en-US" sz="1800" dirty="0"/>
              <a:t>usage effectiveness (PUE</a:t>
            </a:r>
            <a:r>
              <a:rPr lang="en-US" sz="1800" dirty="0" smtClean="0"/>
              <a:t>), DCiE, </a:t>
            </a:r>
            <a:r>
              <a:rPr lang="en-US" sz="1800" dirty="0"/>
              <a:t>total IT load, total non IT load </a:t>
            </a:r>
            <a:r>
              <a:rPr lang="en-US" sz="1800" dirty="0" smtClean="0"/>
              <a:t>and many more</a:t>
            </a:r>
            <a:r>
              <a:rPr lang="en-US" sz="1800" dirty="0"/>
              <a:t> </a:t>
            </a:r>
            <a:r>
              <a:rPr lang="en-US" sz="1800" dirty="0" smtClean="0"/>
              <a:t>key performance indicators.</a:t>
            </a:r>
          </a:p>
          <a:p>
            <a:r>
              <a:rPr lang="en-US" sz="1800" dirty="0" smtClean="0"/>
              <a:t>Real time alerting + performance monitoring for </a:t>
            </a:r>
            <a:r>
              <a:rPr lang="en-US" sz="1800" dirty="0"/>
              <a:t>common </a:t>
            </a:r>
            <a:r>
              <a:rPr lang="en-US" sz="1800" dirty="0" smtClean="0"/>
              <a:t>device types </a:t>
            </a:r>
          </a:p>
          <a:p>
            <a:r>
              <a:rPr lang="en-US" sz="1800" dirty="0" smtClean="0"/>
              <a:t>Insights into energy optimization within the data center</a:t>
            </a:r>
          </a:p>
          <a:p>
            <a:r>
              <a:rPr lang="en-US" sz="1800" dirty="0" smtClean="0"/>
              <a:t>Chargeback/</a:t>
            </a:r>
            <a:r>
              <a:rPr lang="en-US" sz="1800" dirty="0"/>
              <a:t>S</a:t>
            </a:r>
            <a:r>
              <a:rPr lang="en-US" sz="1800" dirty="0" smtClean="0"/>
              <a:t>howback reporting for cost analysis</a:t>
            </a:r>
          </a:p>
          <a:p>
            <a:r>
              <a:rPr lang="en-US" sz="1800" dirty="0" smtClean="0"/>
              <a:t>Packaged as a single Nimsoft probe </a:t>
            </a:r>
            <a:r>
              <a:rPr lang="en-US" sz="1800" dirty="0"/>
              <a:t>– easy to download and go</a:t>
            </a:r>
            <a:r>
              <a:rPr lang="en-US" sz="1800" dirty="0" smtClean="0"/>
              <a:t>!</a:t>
            </a:r>
          </a:p>
          <a:p>
            <a:endParaRPr lang="en-US" sz="1600" dirty="0"/>
          </a:p>
          <a:p>
            <a:endParaRPr lang="en-US" sz="1600" dirty="0"/>
          </a:p>
        </p:txBody>
      </p:sp>
      <p:pic>
        <p:nvPicPr>
          <p:cNvPr id="15" name="Picture 2"/>
          <p:cNvPicPr>
            <a:picLocks noChangeAspect="1" noChangeArrowheads="1"/>
          </p:cNvPicPr>
          <p:nvPr/>
        </p:nvPicPr>
        <p:blipFill>
          <a:blip r:embed="rId3" cstate="print"/>
          <a:srcRect t="1799" r="3937"/>
          <a:stretch>
            <a:fillRect/>
          </a:stretch>
        </p:blipFill>
        <p:spPr bwMode="auto">
          <a:xfrm>
            <a:off x="5097603" y="1167594"/>
            <a:ext cx="3722870" cy="302433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B/>
          </a:sp3d>
        </p:spPr>
      </p:pic>
    </p:spTree>
    <p:extLst>
      <p:ext uri="{BB962C8B-B14F-4D97-AF65-F5344CB8AC3E}">
        <p14:creationId xmlns:p14="http://schemas.microsoft.com/office/powerpoint/2010/main" val="221799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DB (PMDB)</a:t>
            </a:r>
            <a:endParaRPr lang="en-US" dirty="0"/>
          </a:p>
        </p:txBody>
      </p:sp>
      <p:sp>
        <p:nvSpPr>
          <p:cNvPr id="3" name="Content Placeholder 2"/>
          <p:cNvSpPr>
            <a:spLocks noGrp="1"/>
          </p:cNvSpPr>
          <p:nvPr>
            <p:ph idx="1"/>
          </p:nvPr>
        </p:nvSpPr>
        <p:spPr/>
        <p:txBody>
          <a:bodyPr>
            <a:normAutofit/>
          </a:bodyPr>
          <a:lstStyle/>
          <a:p>
            <a:r>
              <a:rPr lang="en-US" dirty="0" smtClean="0"/>
              <a:t>Spot trends before they become problems.</a:t>
            </a:r>
          </a:p>
          <a:p>
            <a:endParaRPr lang="en-US" dirty="0" smtClean="0"/>
          </a:p>
          <a:p>
            <a:pPr lvl="1"/>
            <a:r>
              <a:rPr lang="en-US" dirty="0" smtClean="0"/>
              <a:t>Historical performance data </a:t>
            </a:r>
            <a:br>
              <a:rPr lang="en-US" dirty="0" smtClean="0"/>
            </a:br>
            <a:r>
              <a:rPr lang="en-US" dirty="0" smtClean="0"/>
              <a:t>provides a new perspective on </a:t>
            </a:r>
            <a:br>
              <a:rPr lang="en-US" dirty="0" smtClean="0"/>
            </a:br>
            <a:r>
              <a:rPr lang="en-US" dirty="0" smtClean="0"/>
              <a:t>infrastructure performance</a:t>
            </a:r>
          </a:p>
          <a:p>
            <a:endParaRPr lang="en-US" dirty="0" smtClean="0"/>
          </a:p>
          <a:p>
            <a:pPr lvl="1"/>
            <a:r>
              <a:rPr lang="en-US" dirty="0" smtClean="0"/>
              <a:t>Use it to spot trends and </a:t>
            </a:r>
            <a:br>
              <a:rPr lang="en-US" dirty="0" smtClean="0"/>
            </a:br>
            <a:r>
              <a:rPr lang="en-US" dirty="0" smtClean="0"/>
              <a:t>prevent problems from </a:t>
            </a:r>
            <a:br>
              <a:rPr lang="en-US" dirty="0" smtClean="0"/>
            </a:br>
            <a:r>
              <a:rPr lang="en-US" dirty="0" smtClean="0"/>
              <a:t>occurring and proactively </a:t>
            </a:r>
            <a:br>
              <a:rPr lang="en-US" dirty="0" smtClean="0"/>
            </a:br>
            <a:r>
              <a:rPr lang="en-US" dirty="0" smtClean="0"/>
              <a:t>manage service levels</a:t>
            </a:r>
          </a:p>
        </p:txBody>
      </p:sp>
      <p:pic>
        <p:nvPicPr>
          <p:cNvPr id="6" name="Picture 5"/>
          <p:cNvPicPr>
            <a:picLocks noChangeAspect="1" noChangeArrowheads="1"/>
          </p:cNvPicPr>
          <p:nvPr/>
        </p:nvPicPr>
        <p:blipFill>
          <a:blip r:embed="rId2" cstate="screen"/>
          <a:srcRect/>
          <a:stretch>
            <a:fillRect/>
          </a:stretch>
        </p:blipFill>
        <p:spPr bwMode="auto">
          <a:xfrm>
            <a:off x="5105400" y="1085850"/>
            <a:ext cx="4038600" cy="337185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B/>
          </a:sp3d>
        </p:spPr>
      </p:pic>
    </p:spTree>
    <p:extLst>
      <p:ext uri="{BB962C8B-B14F-4D97-AF65-F5344CB8AC3E}">
        <p14:creationId xmlns:p14="http://schemas.microsoft.com/office/powerpoint/2010/main" val="27821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3"/>
          <p:cNvSpPr>
            <a:spLocks noGrp="1"/>
          </p:cNvSpPr>
          <p:nvPr>
            <p:ph type="title"/>
          </p:nvPr>
        </p:nvSpPr>
        <p:spPr>
          <a:xfrm>
            <a:off x="431800" y="149359"/>
            <a:ext cx="8686800" cy="629840"/>
          </a:xfrm>
        </p:spPr>
        <p:txBody>
          <a:bodyPr/>
          <a:lstStyle/>
          <a:p>
            <a:r>
              <a:rPr lang="en-US" sz="2800" dirty="0" smtClean="0"/>
              <a:t>ARC, USA</a:t>
            </a:r>
          </a:p>
        </p:txBody>
      </p:sp>
      <p:sp>
        <p:nvSpPr>
          <p:cNvPr id="27651" name="Rectangle 1"/>
          <p:cNvSpPr>
            <a:spLocks noChangeArrowheads="1"/>
          </p:cNvSpPr>
          <p:nvPr/>
        </p:nvSpPr>
        <p:spPr bwMode="auto">
          <a:xfrm>
            <a:off x="684214" y="1113235"/>
            <a:ext cx="79200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dirty="0">
                <a:latin typeface="Museo Sans 300" pitchFamily="50" charset="0"/>
              </a:rPr>
              <a:t>“We have great visibility with Nimsoft Monitor and can view system performance metrics that help us determine the cause of issues or potential problems quickly."</a:t>
            </a:r>
          </a:p>
          <a:p>
            <a:pPr algn="r"/>
            <a:r>
              <a:rPr lang="en-US" sz="2400" i="1" dirty="0">
                <a:latin typeface="Museo Sans 300" pitchFamily="50" charset="0"/>
              </a:rPr>
              <a:t>—Michael </a:t>
            </a:r>
            <a:r>
              <a:rPr lang="en-US" sz="2400" i="1" dirty="0" err="1">
                <a:latin typeface="Museo Sans 300" pitchFamily="50" charset="0"/>
              </a:rPr>
              <a:t>Tarajos</a:t>
            </a:r>
            <a:r>
              <a:rPr lang="en-US" sz="2400" i="1" dirty="0">
                <a:latin typeface="Museo Sans 300" pitchFamily="50" charset="0"/>
              </a:rPr>
              <a:t>, CAS Application Engineer for ARC’s Tampa Production Support Team </a:t>
            </a:r>
          </a:p>
          <a:p>
            <a:endParaRPr lang="en-US" sz="2400" i="1" dirty="0">
              <a:latin typeface="Museo Sans 300" pitchFamily="50" charset="0"/>
            </a:endParaRPr>
          </a:p>
        </p:txBody>
      </p:sp>
      <p:pic>
        <p:nvPicPr>
          <p:cNvPr id="27652" name="Picture 2" descr="Airlines Reporting Cor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6" y="215900"/>
            <a:ext cx="1444356" cy="56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2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1800" dirty="0" smtClean="0"/>
              <a:t>Nimsoft Monitors</a:t>
            </a:r>
            <a:endParaRPr lang="en-US" sz="3200" dirty="0"/>
          </a:p>
        </p:txBody>
      </p:sp>
      <p:sp>
        <p:nvSpPr>
          <p:cNvPr id="3" name="Content Placeholder 2"/>
          <p:cNvSpPr>
            <a:spLocks noGrp="1"/>
          </p:cNvSpPr>
          <p:nvPr>
            <p:ph idx="1"/>
          </p:nvPr>
        </p:nvSpPr>
        <p:spPr>
          <a:xfrm>
            <a:off x="152400" y="800100"/>
            <a:ext cx="8686800" cy="3714750"/>
          </a:xfrm>
        </p:spPr>
        <p:txBody>
          <a:bodyPr>
            <a:normAutofit fontScale="92500" lnSpcReduction="10000"/>
          </a:bodyPr>
          <a:lstStyle/>
          <a:p>
            <a:r>
              <a:rPr lang="en-US" dirty="0" smtClean="0"/>
              <a:t>Application</a:t>
            </a:r>
          </a:p>
          <a:p>
            <a:pPr lvl="1"/>
            <a:r>
              <a:rPr lang="en-US" dirty="0" smtClean="0"/>
              <a:t>Track KPI’s for all your business applications to ensure they continue to perform optimally.</a:t>
            </a:r>
          </a:p>
          <a:p>
            <a:r>
              <a:rPr lang="en-US" dirty="0" smtClean="0"/>
              <a:t>Cloud</a:t>
            </a:r>
          </a:p>
          <a:p>
            <a:pPr lvl="1"/>
            <a:r>
              <a:rPr lang="en-US" dirty="0" smtClean="0"/>
              <a:t>Monitor </a:t>
            </a:r>
            <a:r>
              <a:rPr lang="en-US" dirty="0"/>
              <a:t>public and private clouds, including SaaS, </a:t>
            </a:r>
            <a:r>
              <a:rPr lang="en-US" dirty="0" err="1"/>
              <a:t>PaaS</a:t>
            </a:r>
            <a:r>
              <a:rPr lang="en-US" dirty="0"/>
              <a:t>, and </a:t>
            </a:r>
            <a:r>
              <a:rPr lang="en-US" dirty="0" err="1"/>
              <a:t>IaaS</a:t>
            </a:r>
            <a:r>
              <a:rPr lang="en-US" dirty="0"/>
              <a:t> to report on, and maintain SLAs</a:t>
            </a:r>
            <a:r>
              <a:rPr lang="en-US" dirty="0" smtClean="0"/>
              <a:t>.</a:t>
            </a:r>
          </a:p>
          <a:p>
            <a:r>
              <a:rPr lang="de-DE" dirty="0" smtClean="0"/>
              <a:t>Database</a:t>
            </a:r>
          </a:p>
          <a:p>
            <a:pPr lvl="1"/>
            <a:r>
              <a:rPr lang="en-US" dirty="0"/>
              <a:t>Monitor databases, associated applications, and user transactions to ensure high throughput and peak performance</a:t>
            </a:r>
            <a:r>
              <a:rPr lang="en-US" dirty="0" smtClean="0"/>
              <a:t>.</a:t>
            </a:r>
          </a:p>
          <a:p>
            <a:r>
              <a:rPr lang="de-DE" dirty="0" smtClean="0"/>
              <a:t>Network</a:t>
            </a:r>
          </a:p>
          <a:p>
            <a:pPr lvl="1"/>
            <a:r>
              <a:rPr lang="en-US" dirty="0"/>
              <a:t>Complete network visibility allows you to maintain the highest levels of business service quality.</a:t>
            </a:r>
          </a:p>
          <a:p>
            <a:endParaRPr lang="en-US"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4059332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420" y="57150"/>
            <a:ext cx="8581580" cy="548640"/>
          </a:xfrm>
        </p:spPr>
        <p:txBody>
          <a:bodyPr/>
          <a:lstStyle/>
          <a:p>
            <a:r>
              <a:rPr lang="en-US" sz="2400" dirty="0" smtClean="0"/>
              <a:t>data center energy management needs to improve…</a:t>
            </a:r>
            <a:endParaRPr lang="en-US" sz="2400" dirty="0"/>
          </a:p>
        </p:txBody>
      </p:sp>
      <p:sp>
        <p:nvSpPr>
          <p:cNvPr id="7" name="Rectangle 6"/>
          <p:cNvSpPr/>
          <p:nvPr/>
        </p:nvSpPr>
        <p:spPr>
          <a:xfrm>
            <a:off x="609600" y="857251"/>
            <a:ext cx="3138986" cy="1791269"/>
          </a:xfrm>
          <a:prstGeom prst="rect">
            <a:avLst/>
          </a:prstGeom>
          <a:solidFill>
            <a:schemeClr val="tx2">
              <a:lumMod val="60000"/>
              <a:lumOff val="4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solidFill>
                <a:schemeClr val="bg1"/>
              </a:solidFill>
            </a:endParaRPr>
          </a:p>
        </p:txBody>
      </p:sp>
      <p:sp>
        <p:nvSpPr>
          <p:cNvPr id="8" name="Rectangle 7"/>
          <p:cNvSpPr/>
          <p:nvPr/>
        </p:nvSpPr>
        <p:spPr>
          <a:xfrm>
            <a:off x="594816" y="2743200"/>
            <a:ext cx="3138984" cy="1821976"/>
          </a:xfrm>
          <a:prstGeom prst="rect">
            <a:avLst/>
          </a:prstGeom>
          <a:solidFill>
            <a:schemeClr val="tx2">
              <a:lumMod val="60000"/>
              <a:lumOff val="4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3200" dirty="0">
              <a:solidFill>
                <a:schemeClr val="bg1"/>
              </a:solidFill>
            </a:endParaRPr>
          </a:p>
        </p:txBody>
      </p:sp>
      <p:sp>
        <p:nvSpPr>
          <p:cNvPr id="9" name="Rectangle 8"/>
          <p:cNvSpPr/>
          <p:nvPr/>
        </p:nvSpPr>
        <p:spPr>
          <a:xfrm>
            <a:off x="5345390" y="2697996"/>
            <a:ext cx="3052549" cy="1842448"/>
          </a:xfrm>
          <a:prstGeom prst="rect">
            <a:avLst/>
          </a:prstGeom>
          <a:solidFill>
            <a:schemeClr val="tx2">
              <a:lumMod val="60000"/>
              <a:lumOff val="4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bg1"/>
              </a:solidFill>
            </a:endParaRPr>
          </a:p>
        </p:txBody>
      </p:sp>
      <p:sp>
        <p:nvSpPr>
          <p:cNvPr id="16" name="Rectangle 15"/>
          <p:cNvSpPr/>
          <p:nvPr/>
        </p:nvSpPr>
        <p:spPr>
          <a:xfrm>
            <a:off x="5334001" y="748068"/>
            <a:ext cx="3036627" cy="1796389"/>
          </a:xfrm>
          <a:prstGeom prst="rect">
            <a:avLst/>
          </a:prstGeom>
          <a:solidFill>
            <a:schemeClr val="tx2">
              <a:lumMod val="60000"/>
              <a:lumOff val="4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5400" dirty="0" smtClean="0">
                <a:solidFill>
                  <a:schemeClr val="bg1"/>
                </a:solidFill>
              </a:rPr>
              <a:t>       </a:t>
            </a:r>
            <a:endParaRPr lang="en-US" sz="2400" dirty="0">
              <a:solidFill>
                <a:schemeClr val="bg1"/>
              </a:solidFill>
            </a:endParaRPr>
          </a:p>
        </p:txBody>
      </p:sp>
      <p:sp>
        <p:nvSpPr>
          <p:cNvPr id="17" name="Down Arrow 16"/>
          <p:cNvSpPr/>
          <p:nvPr/>
        </p:nvSpPr>
        <p:spPr>
          <a:xfrm rot="10800000">
            <a:off x="6019801" y="1085851"/>
            <a:ext cx="1064525" cy="147395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TextBox 1"/>
          <p:cNvSpPr txBox="1"/>
          <p:nvPr/>
        </p:nvSpPr>
        <p:spPr>
          <a:xfrm>
            <a:off x="6477001" y="1257301"/>
            <a:ext cx="1616137" cy="1200329"/>
          </a:xfrm>
          <a:prstGeom prst="rect">
            <a:avLst/>
          </a:prstGeom>
          <a:noFill/>
        </p:spPr>
        <p:txBody>
          <a:bodyPr wrap="square" rtlCol="0">
            <a:spAutoFit/>
          </a:bodyPr>
          <a:lstStyle/>
          <a:p>
            <a:pPr algn="r"/>
            <a:r>
              <a:rPr lang="en-US" sz="2400" dirty="0">
                <a:solidFill>
                  <a:schemeClr val="bg1"/>
                </a:solidFill>
              </a:rPr>
              <a:t>98</a:t>
            </a:r>
            <a:r>
              <a:rPr lang="en-US" sz="2400" dirty="0" smtClean="0">
                <a:solidFill>
                  <a:schemeClr val="bg1"/>
                </a:solidFill>
              </a:rPr>
              <a:t>% energy costs</a:t>
            </a:r>
            <a:endParaRPr lang="en-US" sz="2400" dirty="0"/>
          </a:p>
        </p:txBody>
      </p:sp>
      <p:sp>
        <p:nvSpPr>
          <p:cNvPr id="5" name="TextBox 4"/>
          <p:cNvSpPr txBox="1"/>
          <p:nvPr/>
        </p:nvSpPr>
        <p:spPr>
          <a:xfrm>
            <a:off x="609601" y="914400"/>
            <a:ext cx="2500283" cy="1323439"/>
          </a:xfrm>
          <a:prstGeom prst="rect">
            <a:avLst/>
          </a:prstGeom>
          <a:noFill/>
        </p:spPr>
        <p:txBody>
          <a:bodyPr wrap="square" rtlCol="0">
            <a:spAutoFit/>
          </a:bodyPr>
          <a:lstStyle/>
          <a:p>
            <a:r>
              <a:rPr lang="en-US" sz="2000" b="1" dirty="0">
                <a:solidFill>
                  <a:schemeClr val="bg1"/>
                </a:solidFill>
              </a:rPr>
              <a:t>2.5 % </a:t>
            </a:r>
            <a:r>
              <a:rPr lang="en-US" sz="2000" dirty="0">
                <a:solidFill>
                  <a:schemeClr val="bg1"/>
                </a:solidFill>
              </a:rPr>
              <a:t/>
            </a:r>
            <a:br>
              <a:rPr lang="en-US" sz="2000" dirty="0">
                <a:solidFill>
                  <a:schemeClr val="bg1"/>
                </a:solidFill>
              </a:rPr>
            </a:br>
            <a:r>
              <a:rPr lang="en-US" sz="2000" dirty="0">
                <a:solidFill>
                  <a:schemeClr val="bg1"/>
                </a:solidFill>
              </a:rPr>
              <a:t>US energy consumption is from data centers</a:t>
            </a:r>
          </a:p>
        </p:txBody>
      </p:sp>
      <p:sp>
        <p:nvSpPr>
          <p:cNvPr id="11" name="TextBox 10"/>
          <p:cNvSpPr txBox="1"/>
          <p:nvPr/>
        </p:nvSpPr>
        <p:spPr>
          <a:xfrm>
            <a:off x="657351" y="3088117"/>
            <a:ext cx="2819400" cy="769441"/>
          </a:xfrm>
          <a:prstGeom prst="rect">
            <a:avLst/>
          </a:prstGeom>
          <a:noFill/>
        </p:spPr>
        <p:txBody>
          <a:bodyPr wrap="square" rtlCol="0">
            <a:spAutoFit/>
          </a:bodyPr>
          <a:lstStyle/>
          <a:p>
            <a:r>
              <a:rPr lang="en-US" sz="2400" b="1" dirty="0">
                <a:solidFill>
                  <a:schemeClr val="bg1"/>
                </a:solidFill>
              </a:rPr>
              <a:t>5-6</a:t>
            </a:r>
            <a:r>
              <a:rPr lang="en-US" sz="2000" dirty="0">
                <a:solidFill>
                  <a:schemeClr val="bg1"/>
                </a:solidFill>
              </a:rPr>
              <a:t> </a:t>
            </a:r>
            <a:r>
              <a:rPr lang="en-US" sz="2000" dirty="0" smtClean="0">
                <a:solidFill>
                  <a:schemeClr val="bg1"/>
                </a:solidFill>
              </a:rPr>
              <a:t>Years </a:t>
            </a:r>
            <a:r>
              <a:rPr lang="en-US" sz="2000" dirty="0">
                <a:solidFill>
                  <a:schemeClr val="bg1"/>
                </a:solidFill>
              </a:rPr>
              <a:t>for DC power demand to double</a:t>
            </a:r>
          </a:p>
        </p:txBody>
      </p:sp>
      <p:sp>
        <p:nvSpPr>
          <p:cNvPr id="12" name="TextBox 11"/>
          <p:cNvSpPr txBox="1"/>
          <p:nvPr/>
        </p:nvSpPr>
        <p:spPr>
          <a:xfrm>
            <a:off x="5502323" y="2914650"/>
            <a:ext cx="2667000" cy="1477328"/>
          </a:xfrm>
          <a:prstGeom prst="rect">
            <a:avLst/>
          </a:prstGeom>
          <a:noFill/>
        </p:spPr>
        <p:txBody>
          <a:bodyPr wrap="square" rtlCol="0">
            <a:spAutoFit/>
          </a:bodyPr>
          <a:lstStyle/>
          <a:p>
            <a:pPr algn="r"/>
            <a:r>
              <a:rPr lang="en-US" sz="2400" dirty="0">
                <a:solidFill>
                  <a:schemeClr val="bg1"/>
                </a:solidFill>
              </a:rPr>
              <a:t>20-40%</a:t>
            </a:r>
          </a:p>
          <a:p>
            <a:pPr algn="r"/>
            <a:r>
              <a:rPr lang="en-US" sz="2400" dirty="0">
                <a:solidFill>
                  <a:schemeClr val="bg1"/>
                </a:solidFill>
              </a:rPr>
              <a:t>energy </a:t>
            </a:r>
            <a:r>
              <a:rPr lang="en-US" sz="2400" i="1" dirty="0">
                <a:solidFill>
                  <a:schemeClr val="bg1"/>
                </a:solidFill>
              </a:rPr>
              <a:t>lost</a:t>
            </a:r>
            <a:r>
              <a:rPr lang="en-US" sz="2400" dirty="0">
                <a:solidFill>
                  <a:schemeClr val="bg1"/>
                </a:solidFill>
              </a:rPr>
              <a:t> before it gets to server  </a:t>
            </a:r>
          </a:p>
          <a:p>
            <a:endParaRPr lang="en-US" sz="1600" dirty="0"/>
          </a:p>
        </p:txBody>
      </p:sp>
      <p:sp>
        <p:nvSpPr>
          <p:cNvPr id="19" name="Rectangle 18"/>
          <p:cNvSpPr/>
          <p:nvPr/>
        </p:nvSpPr>
        <p:spPr>
          <a:xfrm>
            <a:off x="2895459" y="1822830"/>
            <a:ext cx="3141275" cy="1411628"/>
          </a:xfrm>
          <a:prstGeom prst="rect">
            <a:avLst/>
          </a:prstGeom>
          <a:solidFill>
            <a:srgbClr val="00B050"/>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Uptime</a:t>
            </a:r>
            <a:r>
              <a:rPr lang="en-US" sz="2000" dirty="0" smtClean="0">
                <a:solidFill>
                  <a:schemeClr val="bg1"/>
                </a:solidFill>
              </a:rPr>
              <a:t> and </a:t>
            </a:r>
            <a:r>
              <a:rPr lang="en-US" sz="2000" b="1" dirty="0" smtClean="0">
                <a:solidFill>
                  <a:schemeClr val="bg1"/>
                </a:solidFill>
              </a:rPr>
              <a:t>availability</a:t>
            </a:r>
            <a:r>
              <a:rPr lang="en-US" sz="2000" dirty="0" smtClean="0">
                <a:solidFill>
                  <a:schemeClr val="bg1"/>
                </a:solidFill>
              </a:rPr>
              <a:t> require </a:t>
            </a:r>
            <a:r>
              <a:rPr lang="en-US" sz="2000" b="1" dirty="0" smtClean="0">
                <a:solidFill>
                  <a:schemeClr val="bg1"/>
                </a:solidFill>
              </a:rPr>
              <a:t>reliable</a:t>
            </a:r>
            <a:r>
              <a:rPr lang="en-US" sz="2000" dirty="0" smtClean="0">
                <a:solidFill>
                  <a:schemeClr val="bg1"/>
                </a:solidFill>
              </a:rPr>
              <a:t> power and cooling</a:t>
            </a:r>
            <a:endParaRPr lang="en-US" sz="2000" dirty="0">
              <a:solidFill>
                <a:schemeClr val="bg1"/>
              </a:solidFill>
            </a:endParaRPr>
          </a:p>
        </p:txBody>
      </p:sp>
      <p:sp>
        <p:nvSpPr>
          <p:cNvPr id="23" name="Down Arrow 22"/>
          <p:cNvSpPr/>
          <p:nvPr/>
        </p:nvSpPr>
        <p:spPr>
          <a:xfrm rot="15240000">
            <a:off x="1842578" y="2752094"/>
            <a:ext cx="255486" cy="2943440"/>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1590149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1800" dirty="0" smtClean="0"/>
              <a:t>Nimsoft Monitors</a:t>
            </a:r>
            <a:endParaRPr lang="en-US" sz="3200" dirty="0"/>
          </a:p>
        </p:txBody>
      </p:sp>
      <p:sp>
        <p:nvSpPr>
          <p:cNvPr id="3" name="Content Placeholder 2"/>
          <p:cNvSpPr>
            <a:spLocks noGrp="1"/>
          </p:cNvSpPr>
          <p:nvPr>
            <p:ph idx="1"/>
          </p:nvPr>
        </p:nvSpPr>
        <p:spPr>
          <a:xfrm>
            <a:off x="152400" y="800100"/>
            <a:ext cx="8686800" cy="3714750"/>
          </a:xfrm>
        </p:spPr>
        <p:txBody>
          <a:bodyPr>
            <a:normAutofit lnSpcReduction="10000"/>
          </a:bodyPr>
          <a:lstStyle/>
          <a:p>
            <a:r>
              <a:rPr lang="en-US" dirty="0" smtClean="0"/>
              <a:t>Cloud User Experience Monitoring (Watchmouse)</a:t>
            </a:r>
          </a:p>
          <a:p>
            <a:pPr lvl="1"/>
            <a:r>
              <a:rPr lang="en-US" dirty="0"/>
              <a:t>SaaS solution for monitoring global Cloud application </a:t>
            </a:r>
            <a:r>
              <a:rPr lang="en-US" dirty="0" smtClean="0"/>
              <a:t>health</a:t>
            </a:r>
          </a:p>
          <a:p>
            <a:pPr lvl="1"/>
            <a:r>
              <a:rPr lang="en-US" dirty="0"/>
              <a:t>Web Transaction Monitoring </a:t>
            </a:r>
          </a:p>
          <a:p>
            <a:pPr lvl="1"/>
            <a:r>
              <a:rPr lang="en-US" dirty="0" err="1" smtClean="0"/>
              <a:t>SMobile</a:t>
            </a:r>
            <a:r>
              <a:rPr lang="en-US" dirty="0" smtClean="0"/>
              <a:t> </a:t>
            </a:r>
            <a:r>
              <a:rPr lang="en-US" dirty="0"/>
              <a:t>Application Monitoring (new!)</a:t>
            </a:r>
          </a:p>
          <a:p>
            <a:pPr lvl="1"/>
            <a:endParaRPr lang="de-DE" dirty="0" smtClean="0"/>
          </a:p>
          <a:p>
            <a:r>
              <a:rPr lang="de-DE" dirty="0" smtClean="0"/>
              <a:t>DCIM (Datacenter Infrastructure Management)</a:t>
            </a:r>
          </a:p>
          <a:p>
            <a:pPr lvl="1"/>
            <a:r>
              <a:rPr lang="en-US" dirty="0"/>
              <a:t>Extends monitoring functionality to energy and environmental consumption and tracking </a:t>
            </a:r>
          </a:p>
          <a:p>
            <a:pPr lvl="1"/>
            <a:r>
              <a:rPr lang="en-US" dirty="0"/>
              <a:t>Integrated with ITMaaS – Nimsoft Datacenter/Cloud Monitoring and Service Management </a:t>
            </a:r>
            <a:endParaRPr lang="en-US" dirty="0" smtClean="0"/>
          </a:p>
          <a:p>
            <a:pPr lvl="1"/>
            <a:r>
              <a:rPr lang="en-US" dirty="0"/>
              <a:t>Insights into energy optimization within the data center</a:t>
            </a:r>
          </a:p>
          <a:p>
            <a:pPr lvl="1"/>
            <a:endParaRPr lang="en-US" dirty="0" smtClean="0"/>
          </a:p>
          <a:p>
            <a:pPr lvl="1"/>
            <a:endParaRPr lang="en-US"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063701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1800" dirty="0" smtClean="0"/>
              <a:t>Nimsoft Monitors</a:t>
            </a:r>
            <a:endParaRPr lang="en-US" sz="3200" dirty="0"/>
          </a:p>
        </p:txBody>
      </p:sp>
      <p:sp>
        <p:nvSpPr>
          <p:cNvPr id="3" name="Content Placeholder 2"/>
          <p:cNvSpPr>
            <a:spLocks noGrp="1"/>
          </p:cNvSpPr>
          <p:nvPr>
            <p:ph idx="1"/>
          </p:nvPr>
        </p:nvSpPr>
        <p:spPr>
          <a:xfrm>
            <a:off x="152400" y="800100"/>
            <a:ext cx="8686800" cy="3714750"/>
          </a:xfrm>
        </p:spPr>
        <p:txBody>
          <a:bodyPr>
            <a:normAutofit/>
          </a:bodyPr>
          <a:lstStyle/>
          <a:p>
            <a:r>
              <a:rPr lang="en-US" dirty="0" smtClean="0"/>
              <a:t>Server</a:t>
            </a:r>
          </a:p>
          <a:p>
            <a:pPr lvl="1"/>
            <a:r>
              <a:rPr lang="en-US" dirty="0"/>
              <a:t>Optimize the performance of servers—and the business services they support—all day, every day.</a:t>
            </a:r>
          </a:p>
          <a:p>
            <a:r>
              <a:rPr lang="de-DE" dirty="0" smtClean="0"/>
              <a:t>Storage</a:t>
            </a:r>
          </a:p>
          <a:p>
            <a:pPr lvl="1"/>
            <a:r>
              <a:rPr lang="en-US" dirty="0"/>
              <a:t>Monitor and optimize the utilization of scarce storage resources.</a:t>
            </a:r>
          </a:p>
          <a:p>
            <a:r>
              <a:rPr lang="de-DE" dirty="0" smtClean="0"/>
              <a:t>Virtualization</a:t>
            </a:r>
          </a:p>
          <a:p>
            <a:pPr lvl="1"/>
            <a:r>
              <a:rPr lang="en-US" dirty="0"/>
              <a:t>Alerts, trending information, and real-time intelligence helps prevent problems when tapping into the performance, agility, and cost benefits of virtualization.</a:t>
            </a:r>
          </a:p>
          <a:p>
            <a:pPr lvl="1"/>
            <a:endParaRPr lang="en-US" dirty="0" smtClean="0"/>
          </a:p>
          <a:p>
            <a:endParaRPr lang="en-US"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754617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228600" y="6350"/>
            <a:ext cx="8686800" cy="629840"/>
          </a:xfrm>
        </p:spPr>
        <p:txBody>
          <a:bodyPr/>
          <a:lstStyle/>
          <a:p>
            <a:r>
              <a:rPr lang="en-US" sz="2800" dirty="0" smtClean="0"/>
              <a:t>Wikimedia</a:t>
            </a:r>
          </a:p>
        </p:txBody>
      </p:sp>
      <p:sp>
        <p:nvSpPr>
          <p:cNvPr id="11267" name="Rectangle 1"/>
          <p:cNvSpPr>
            <a:spLocks noChangeArrowheads="1"/>
          </p:cNvSpPr>
          <p:nvPr/>
        </p:nvSpPr>
        <p:spPr bwMode="auto">
          <a:xfrm>
            <a:off x="228600" y="971550"/>
            <a:ext cx="845105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i="1" dirty="0">
                <a:latin typeface="Museo Sans 300" pitchFamily="50" charset="0"/>
              </a:rPr>
              <a:t>“Historically, we have been using</a:t>
            </a:r>
          </a:p>
          <a:p>
            <a:r>
              <a:rPr lang="en-US" sz="2800" i="1" dirty="0">
                <a:latin typeface="Museo Sans 300" pitchFamily="50" charset="0"/>
              </a:rPr>
              <a:t>our own deployed </a:t>
            </a:r>
            <a:r>
              <a:rPr lang="en-US" sz="2800" i="1" dirty="0" smtClean="0">
                <a:latin typeface="Museo Sans 300" pitchFamily="50" charset="0"/>
              </a:rPr>
              <a:t>monitoring services </a:t>
            </a:r>
            <a:r>
              <a:rPr lang="en-US" sz="2800" i="1" dirty="0">
                <a:latin typeface="Museo Sans 300" pitchFamily="50" charset="0"/>
              </a:rPr>
              <a:t>to alert us of any </a:t>
            </a:r>
            <a:r>
              <a:rPr lang="en-US" sz="2800" i="1" dirty="0" smtClean="0">
                <a:latin typeface="Museo Sans 300" pitchFamily="50" charset="0"/>
              </a:rPr>
              <a:t>issues with </a:t>
            </a:r>
            <a:r>
              <a:rPr lang="en-US" sz="2800" i="1" dirty="0">
                <a:latin typeface="Museo Sans 300" pitchFamily="50" charset="0"/>
              </a:rPr>
              <a:t>our services and infrastructure</a:t>
            </a:r>
            <a:r>
              <a:rPr lang="en-US" sz="2800" i="1" dirty="0" smtClean="0">
                <a:latin typeface="Museo Sans 300" pitchFamily="50" charset="0"/>
              </a:rPr>
              <a:t>. With </a:t>
            </a:r>
            <a:r>
              <a:rPr lang="en-US" sz="2800" i="1" dirty="0" err="1">
                <a:latin typeface="Museo Sans 300" pitchFamily="50" charset="0"/>
              </a:rPr>
              <a:t>WatchMouse</a:t>
            </a:r>
            <a:r>
              <a:rPr lang="en-US" sz="2800" i="1" dirty="0">
                <a:latin typeface="Museo Sans 300" pitchFamily="50" charset="0"/>
              </a:rPr>
              <a:t>, we now have</a:t>
            </a:r>
          </a:p>
          <a:p>
            <a:r>
              <a:rPr lang="en-US" sz="2800" i="1" dirty="0">
                <a:latin typeface="Museo Sans 300" pitchFamily="50" charset="0"/>
              </a:rPr>
              <a:t>a more complete solution.”</a:t>
            </a:r>
          </a:p>
          <a:p>
            <a:pPr algn="r"/>
            <a:endParaRPr lang="en-US" sz="2800" i="1" dirty="0" smtClean="0">
              <a:latin typeface="Museo Sans 300" pitchFamily="50" charset="0"/>
            </a:endParaRPr>
          </a:p>
          <a:p>
            <a:pPr algn="r"/>
            <a:r>
              <a:rPr lang="en-US" sz="2800" i="1" dirty="0" smtClean="0">
                <a:latin typeface="Museo Sans 300" pitchFamily="50" charset="0"/>
              </a:rPr>
              <a:t>—</a:t>
            </a:r>
            <a:r>
              <a:rPr lang="en-US" sz="2800" i="1" dirty="0">
                <a:latin typeface="Museo Sans 300" pitchFamily="50" charset="0"/>
              </a:rPr>
              <a:t>CT Woo</a:t>
            </a:r>
          </a:p>
          <a:p>
            <a:pPr algn="r"/>
            <a:r>
              <a:rPr lang="en-US" sz="2800" i="1" dirty="0">
                <a:latin typeface="Museo Sans 300" pitchFamily="50" charset="0"/>
              </a:rPr>
              <a:t>Director of Technical </a:t>
            </a:r>
            <a:r>
              <a:rPr lang="en-US" sz="2800" i="1" dirty="0" smtClean="0">
                <a:latin typeface="Museo Sans 300" pitchFamily="50" charset="0"/>
              </a:rPr>
              <a:t>Operations Wikimedia</a:t>
            </a:r>
            <a:endParaRPr lang="en-US" sz="2800" dirty="0">
              <a:latin typeface="Museo Sans 300" pitchFamily="50" charset="0"/>
            </a:endParaRPr>
          </a:p>
        </p:txBody>
      </p:sp>
      <p:pic>
        <p:nvPicPr>
          <p:cNvPr id="11268" name="Picture 4" descr="Wikimedia Found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619" y="133350"/>
            <a:ext cx="1011239"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3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800100"/>
            <a:ext cx="4343400" cy="4000500"/>
          </a:xfrm>
        </p:spPr>
        <p:txBody>
          <a:bodyPr>
            <a:noAutofit/>
          </a:bodyPr>
          <a:lstStyle/>
          <a:p>
            <a:pPr>
              <a:lnSpc>
                <a:spcPct val="150000"/>
              </a:lnSpc>
            </a:pPr>
            <a:r>
              <a:rPr lang="en-US" sz="1800" b="1" kern="0" dirty="0">
                <a:solidFill>
                  <a:srgbClr val="50822F"/>
                </a:solidFill>
              </a:rPr>
              <a:t>Nimsoft Fast </a:t>
            </a:r>
            <a:r>
              <a:rPr lang="en-US" sz="1800" b="1" kern="0" dirty="0" smtClean="0">
                <a:solidFill>
                  <a:srgbClr val="50822F"/>
                </a:solidFill>
              </a:rPr>
              <a:t>Facts</a:t>
            </a:r>
          </a:p>
          <a:p>
            <a:pPr>
              <a:lnSpc>
                <a:spcPct val="150000"/>
              </a:lnSpc>
            </a:pPr>
            <a:r>
              <a:rPr lang="de-DE" sz="1800" b="1" kern="0" dirty="0" smtClean="0">
                <a:solidFill>
                  <a:srgbClr val="50822F"/>
                </a:solidFill>
              </a:rPr>
              <a:t>The </a:t>
            </a:r>
            <a:r>
              <a:rPr lang="de-DE" sz="1800" b="1" kern="0" dirty="0">
                <a:solidFill>
                  <a:srgbClr val="50822F"/>
                </a:solidFill>
              </a:rPr>
              <a:t>Nimsoft </a:t>
            </a:r>
            <a:r>
              <a:rPr lang="de-DE" sz="1800" b="1" kern="0" dirty="0" smtClean="0">
                <a:solidFill>
                  <a:srgbClr val="50822F"/>
                </a:solidFill>
              </a:rPr>
              <a:t>Solutions </a:t>
            </a:r>
          </a:p>
          <a:p>
            <a:pPr lvl="1">
              <a:lnSpc>
                <a:spcPct val="150000"/>
              </a:lnSpc>
            </a:pPr>
            <a:r>
              <a:rPr lang="de-DE" sz="1600" b="1" kern="0" dirty="0" smtClean="0">
                <a:solidFill>
                  <a:srgbClr val="50822F"/>
                </a:solidFill>
              </a:rPr>
              <a:t>Nimsoft Monitor</a:t>
            </a:r>
          </a:p>
          <a:p>
            <a:pPr lvl="1">
              <a:lnSpc>
                <a:spcPct val="150000"/>
              </a:lnSpc>
            </a:pPr>
            <a:r>
              <a:rPr lang="de-DE" sz="1600" b="1" kern="0" dirty="0" smtClean="0">
                <a:solidFill>
                  <a:srgbClr val="50822F"/>
                </a:solidFill>
              </a:rPr>
              <a:t>Nimsoft Service Desk</a:t>
            </a:r>
          </a:p>
          <a:p>
            <a:pPr lvl="1">
              <a:lnSpc>
                <a:spcPct val="150000"/>
              </a:lnSpc>
            </a:pPr>
            <a:r>
              <a:rPr lang="de-DE" sz="1600" b="1" kern="0" dirty="0" smtClean="0">
                <a:solidFill>
                  <a:srgbClr val="50822F"/>
                </a:solidFill>
              </a:rPr>
              <a:t>Unified Management</a:t>
            </a:r>
            <a:endParaRPr lang="de-DE" sz="1600" b="1" kern="0" dirty="0">
              <a:solidFill>
                <a:srgbClr val="50822F"/>
              </a:solidFill>
            </a:endParaRPr>
          </a:p>
          <a:p>
            <a:pPr>
              <a:lnSpc>
                <a:spcPct val="150000"/>
              </a:lnSpc>
            </a:pPr>
            <a:r>
              <a:rPr lang="de-DE" sz="1800" b="1" kern="0" dirty="0" smtClean="0">
                <a:solidFill>
                  <a:srgbClr val="50822F"/>
                </a:solidFill>
              </a:rPr>
              <a:t>Reference Stories</a:t>
            </a:r>
          </a:p>
          <a:p>
            <a:pPr>
              <a:lnSpc>
                <a:spcPct val="150000"/>
              </a:lnSpc>
            </a:pPr>
            <a:r>
              <a:rPr lang="de-DE" sz="1800" b="1" kern="0" dirty="0" smtClean="0">
                <a:solidFill>
                  <a:srgbClr val="50822F"/>
                </a:solidFill>
              </a:rPr>
              <a:t>Q&amp;A</a:t>
            </a:r>
          </a:p>
          <a:p>
            <a:pPr>
              <a:lnSpc>
                <a:spcPct val="150000"/>
              </a:lnSpc>
            </a:pPr>
            <a:endParaRPr lang="de-DE" sz="1800" b="1" kern="0" dirty="0" smtClean="0">
              <a:solidFill>
                <a:srgbClr val="50822F"/>
              </a:solidFill>
            </a:endParaRPr>
          </a:p>
          <a:p>
            <a:pPr>
              <a:lnSpc>
                <a:spcPct val="150000"/>
              </a:lnSpc>
            </a:pPr>
            <a:endParaRPr lang="en-US" sz="1800" b="1" kern="0" dirty="0" smtClean="0">
              <a:solidFill>
                <a:srgbClr val="50822F"/>
              </a:solidFill>
            </a:endParaRPr>
          </a:p>
          <a:p>
            <a:pPr>
              <a:lnSpc>
                <a:spcPct val="150000"/>
              </a:lnSpc>
            </a:pPr>
            <a:endParaRPr lang="en-US" sz="1800" b="1" kern="0" dirty="0">
              <a:solidFill>
                <a:srgbClr val="50822F"/>
              </a:solidFill>
            </a:endParaRPr>
          </a:p>
        </p:txBody>
      </p:sp>
      <p:sp>
        <p:nvSpPr>
          <p:cNvPr id="4" name="Title 3"/>
          <p:cNvSpPr>
            <a:spLocks noGrp="1"/>
          </p:cNvSpPr>
          <p:nvPr>
            <p:ph type="title"/>
          </p:nvPr>
        </p:nvSpPr>
        <p:spPr/>
        <p:txBody>
          <a:bodyPr/>
          <a:lstStyle/>
          <a:p>
            <a:r>
              <a:rPr lang="de-DE" dirty="0" smtClean="0"/>
              <a:t>Overview</a:t>
            </a:r>
            <a:endParaRPr lang="en-US" dirty="0"/>
          </a:p>
        </p:txBody>
      </p:sp>
    </p:spTree>
    <p:extLst>
      <p:ext uri="{BB962C8B-B14F-4D97-AF65-F5344CB8AC3E}">
        <p14:creationId xmlns:p14="http://schemas.microsoft.com/office/powerpoint/2010/main" val="2957624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Dashboards and </a:t>
            </a:r>
            <a:r>
              <a:rPr lang="en-US" dirty="0"/>
              <a:t>p</a:t>
            </a:r>
            <a:r>
              <a:rPr lang="en-US" dirty="0" smtClean="0"/>
              <a:t>erformance reporting</a:t>
            </a:r>
            <a:endParaRPr lang="en-US" dirty="0"/>
          </a:p>
        </p:txBody>
      </p:sp>
      <p:pic>
        <p:nvPicPr>
          <p:cNvPr id="4099" name="Picture 3" descr="C:\Users\dbirck.NIMBUS\Desktop\ecoMeter\screen-shots\nimsoft-ecoMeter-screensho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458" y="857250"/>
            <a:ext cx="5849616" cy="3314700"/>
          </a:xfrm>
          <a:prstGeom prst="rect">
            <a:avLst/>
          </a:prstGeom>
          <a:noFill/>
          <a:ln>
            <a:solidFill>
              <a:schemeClr val="tx1">
                <a:lumMod val="95000"/>
                <a:lumOff val="5000"/>
              </a:schemeClr>
            </a:solid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 name="Picture 5" descr="image006"/>
          <p:cNvPicPr>
            <a:picLocks noChangeAspect="1" noChangeArrowheads="1"/>
          </p:cNvPicPr>
          <p:nvPr/>
        </p:nvPicPr>
        <p:blipFill>
          <a:blip r:embed="rId3" cstate="print"/>
          <a:srcRect/>
          <a:stretch>
            <a:fillRect/>
          </a:stretch>
        </p:blipFill>
        <p:spPr bwMode="auto">
          <a:xfrm>
            <a:off x="152400" y="1085850"/>
            <a:ext cx="3874200" cy="1885950"/>
          </a:xfrm>
          <a:prstGeom prst="rect">
            <a:avLst/>
          </a:prstGeom>
          <a:noFill/>
          <a:ln w="9525">
            <a:solidFill>
              <a:schemeClr val="tx1">
                <a:lumMod val="95000"/>
                <a:lumOff val="5000"/>
              </a:schemeClr>
            </a:solidFill>
            <a:miter lim="800000"/>
            <a:headEnd/>
            <a:tailEnd/>
          </a:ln>
          <a:effectLst>
            <a:innerShdw blurRad="63500" dist="50800" dir="2700000">
              <a:prstClr val="black">
                <a:alpha val="50000"/>
              </a:prstClr>
            </a:innerShdw>
          </a:effectLst>
        </p:spPr>
      </p:pic>
      <p:pic>
        <p:nvPicPr>
          <p:cNvPr id="9" name="Picture 88" descr="image028"/>
          <p:cNvPicPr>
            <a:picLocks noChangeAspect="1" noChangeArrowheads="1"/>
          </p:cNvPicPr>
          <p:nvPr/>
        </p:nvPicPr>
        <p:blipFill>
          <a:blip r:embed="rId4" cstate="print"/>
          <a:srcRect/>
          <a:stretch>
            <a:fillRect/>
          </a:stretch>
        </p:blipFill>
        <p:spPr bwMode="auto">
          <a:xfrm>
            <a:off x="609600" y="2914650"/>
            <a:ext cx="3733800" cy="1823856"/>
          </a:xfrm>
          <a:prstGeom prst="rect">
            <a:avLst/>
          </a:prstGeom>
          <a:noFill/>
          <a:ln w="9525">
            <a:solidFill>
              <a:schemeClr val="tx1">
                <a:lumMod val="95000"/>
                <a:lumOff val="5000"/>
              </a:schemeClr>
            </a:solidFill>
            <a:miter lim="800000"/>
            <a:headEnd/>
            <a:tailEnd/>
          </a:ln>
          <a:effectLst>
            <a:innerShdw blurRad="63500" dist="50800" dir="2700000">
              <a:prstClr val="black">
                <a:alpha val="50000"/>
              </a:prstClr>
            </a:innerShdw>
          </a:effectLst>
        </p:spPr>
      </p:pic>
    </p:spTree>
    <p:extLst>
      <p:ext uri="{BB962C8B-B14F-4D97-AF65-F5344CB8AC3E}">
        <p14:creationId xmlns:p14="http://schemas.microsoft.com/office/powerpoint/2010/main" val="3847559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ulti-tenant"/>
          <p:cNvPicPr>
            <a:picLocks noChangeAspect="1" noChangeArrowheads="1"/>
          </p:cNvPicPr>
          <p:nvPr/>
        </p:nvPicPr>
        <p:blipFill>
          <a:blip r:embed="rId2" cstate="print"/>
          <a:srcRect r="15329"/>
          <a:stretch>
            <a:fillRect/>
          </a:stretch>
        </p:blipFill>
        <p:spPr bwMode="auto">
          <a:xfrm>
            <a:off x="6553200" y="2707736"/>
            <a:ext cx="2209800" cy="1692814"/>
          </a:xfrm>
          <a:prstGeom prst="rect">
            <a:avLst/>
          </a:prstGeom>
          <a:noFill/>
        </p:spPr>
      </p:pic>
      <p:sp>
        <p:nvSpPr>
          <p:cNvPr id="2" name="Title 1"/>
          <p:cNvSpPr>
            <a:spLocks noGrp="1"/>
          </p:cNvSpPr>
          <p:nvPr>
            <p:ph type="title"/>
          </p:nvPr>
        </p:nvSpPr>
        <p:spPr/>
        <p:txBody>
          <a:bodyPr/>
          <a:lstStyle/>
          <a:p>
            <a:r>
              <a:rPr lang="en-US" dirty="0" smtClean="0"/>
              <a:t>Multi-tenant</a:t>
            </a:r>
            <a:endParaRPr lang="en-US" dirty="0"/>
          </a:p>
        </p:txBody>
      </p:sp>
      <p:sp>
        <p:nvSpPr>
          <p:cNvPr id="3" name="Content Placeholder 2"/>
          <p:cNvSpPr>
            <a:spLocks noGrp="1"/>
          </p:cNvSpPr>
          <p:nvPr>
            <p:ph idx="1"/>
          </p:nvPr>
        </p:nvSpPr>
        <p:spPr/>
        <p:txBody>
          <a:bodyPr/>
          <a:lstStyle/>
          <a:p>
            <a:r>
              <a:rPr lang="en-US" dirty="0" smtClean="0"/>
              <a:t>Scale your services—efficiently and economically.</a:t>
            </a:r>
          </a:p>
          <a:p>
            <a:endParaRPr lang="en-US" i="1" dirty="0" smtClean="0"/>
          </a:p>
          <a:p>
            <a:pPr lvl="1"/>
            <a:r>
              <a:rPr lang="en-US" dirty="0" smtClean="0"/>
              <a:t>Scale services economically to support 1 customer, or 100.</a:t>
            </a:r>
          </a:p>
          <a:p>
            <a:pPr lvl="1"/>
            <a:endParaRPr lang="en-US" dirty="0" smtClean="0"/>
          </a:p>
          <a:p>
            <a:pPr lvl="1"/>
            <a:r>
              <a:rPr lang="en-US" dirty="0" smtClean="0"/>
              <a:t>Personalize services with a custom, private view of managed environments…</a:t>
            </a:r>
          </a:p>
          <a:p>
            <a:pPr lvl="1"/>
            <a:endParaRPr lang="en-US" dirty="0" smtClean="0"/>
          </a:p>
          <a:p>
            <a:pPr lvl="1"/>
            <a:r>
              <a:rPr lang="en-US" dirty="0" smtClean="0"/>
              <a:t>…while you get a consolidated view of all </a:t>
            </a:r>
            <a:br>
              <a:rPr lang="en-US" dirty="0" smtClean="0"/>
            </a:br>
            <a:r>
              <a:rPr lang="en-US" dirty="0" smtClean="0"/>
              <a:t>environments in a single pane of glass.</a:t>
            </a:r>
          </a:p>
          <a:p>
            <a:endParaRPr lang="en-US" dirty="0"/>
          </a:p>
        </p:txBody>
      </p:sp>
    </p:spTree>
    <p:extLst>
      <p:ext uri="{BB962C8B-B14F-4D97-AF65-F5344CB8AC3E}">
        <p14:creationId xmlns:p14="http://schemas.microsoft.com/office/powerpoint/2010/main" val="110413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metering and billing</a:t>
            </a:r>
            <a:endParaRPr lang="en-US" dirty="0"/>
          </a:p>
        </p:txBody>
      </p:sp>
      <p:sp>
        <p:nvSpPr>
          <p:cNvPr id="3" name="Content Placeholder 2"/>
          <p:cNvSpPr>
            <a:spLocks noGrp="1"/>
          </p:cNvSpPr>
          <p:nvPr>
            <p:ph idx="1"/>
          </p:nvPr>
        </p:nvSpPr>
        <p:spPr/>
        <p:txBody>
          <a:bodyPr/>
          <a:lstStyle/>
          <a:p>
            <a:r>
              <a:rPr lang="en-US" dirty="0" smtClean="0"/>
              <a:t>Provide pay-as-you-grow scalability for your customers.</a:t>
            </a:r>
          </a:p>
          <a:p>
            <a:pPr lvl="1"/>
            <a:endParaRPr lang="en-US" sz="1000" dirty="0" smtClean="0"/>
          </a:p>
          <a:p>
            <a:pPr lvl="1"/>
            <a:r>
              <a:rPr lang="en-US" dirty="0" smtClean="0"/>
              <a:t>Provides detailed (hourly) usage data on Nimsoft probes and infrastructure usage</a:t>
            </a:r>
          </a:p>
          <a:p>
            <a:pPr lvl="1"/>
            <a:endParaRPr lang="en-US" sz="1000" dirty="0" smtClean="0"/>
          </a:p>
          <a:p>
            <a:pPr lvl="1"/>
            <a:r>
              <a:rPr lang="en-US" dirty="0" smtClean="0"/>
              <a:t>Allows flexible billing for “elastic” environments</a:t>
            </a:r>
          </a:p>
          <a:p>
            <a:pPr lvl="1"/>
            <a:endParaRPr lang="en-US" sz="1000" dirty="0" smtClean="0"/>
          </a:p>
          <a:p>
            <a:pPr lvl="1"/>
            <a:r>
              <a:rPr lang="en-US" dirty="0" smtClean="0"/>
              <a:t>Enables </a:t>
            </a:r>
            <a:r>
              <a:rPr lang="en-US" dirty="0" err="1" smtClean="0"/>
              <a:t>xSPs</a:t>
            </a:r>
            <a:r>
              <a:rPr lang="en-US" dirty="0" smtClean="0"/>
              <a:t> to build unique pricing and service models</a:t>
            </a:r>
            <a:endParaRPr lang="en-US" dirty="0"/>
          </a:p>
        </p:txBody>
      </p:sp>
      <p:pic>
        <p:nvPicPr>
          <p:cNvPr id="62466" name="Picture 2" descr="Usage Metering"/>
          <p:cNvPicPr>
            <a:picLocks noChangeAspect="1" noChangeArrowheads="1"/>
          </p:cNvPicPr>
          <p:nvPr/>
        </p:nvPicPr>
        <p:blipFill>
          <a:blip r:embed="rId2" cstate="print"/>
          <a:srcRect/>
          <a:stretch>
            <a:fillRect/>
          </a:stretch>
        </p:blipFill>
        <p:spPr bwMode="auto">
          <a:xfrm>
            <a:off x="4724400" y="3026664"/>
            <a:ext cx="3352800" cy="1659636"/>
          </a:xfrm>
          <a:prstGeom prst="roundRect">
            <a:avLst>
              <a:gd name="adj" fmla="val 16667"/>
            </a:avLst>
          </a:prstGeom>
          <a:ln>
            <a:noFill/>
          </a:ln>
          <a:effectLst>
            <a:outerShdw blurRad="76200" dir="18900000" sy="23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600133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Nimsoft Web Archive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Access the world’s largest collection of monitoring probes.</a:t>
            </a:r>
          </a:p>
          <a:p>
            <a:pPr lvl="1"/>
            <a:endParaRPr lang="en-US" dirty="0" smtClean="0"/>
          </a:p>
          <a:p>
            <a:pPr lvl="1"/>
            <a:r>
              <a:rPr lang="en-US" dirty="0" smtClean="0"/>
              <a:t>Contains monitoring solutions to cover practically everything you’ll find inside—and outside—of your data center</a:t>
            </a:r>
          </a:p>
          <a:p>
            <a:pPr lvl="1"/>
            <a:endParaRPr lang="en-US" dirty="0" smtClean="0"/>
          </a:p>
          <a:p>
            <a:pPr lvl="1"/>
            <a:r>
              <a:rPr lang="en-US" dirty="0" smtClean="0"/>
              <a:t>One-click downloads </a:t>
            </a:r>
            <a:br>
              <a:rPr lang="en-US" dirty="0" smtClean="0"/>
            </a:br>
            <a:r>
              <a:rPr lang="en-US" dirty="0" smtClean="0"/>
              <a:t>additional functionality,</a:t>
            </a:r>
            <a:br>
              <a:rPr lang="en-US" dirty="0" smtClean="0"/>
            </a:br>
            <a:r>
              <a:rPr lang="en-US" dirty="0" smtClean="0"/>
              <a:t>anytime</a:t>
            </a:r>
          </a:p>
          <a:p>
            <a:pPr lvl="1"/>
            <a:endParaRPr lang="en-US" dirty="0" smtClean="0"/>
          </a:p>
          <a:p>
            <a:pPr lvl="1"/>
            <a:r>
              <a:rPr lang="en-US" dirty="0" smtClean="0"/>
              <a:t>Easy updates/upgrades</a:t>
            </a:r>
            <a:br>
              <a:rPr lang="en-US" dirty="0" smtClean="0"/>
            </a:br>
            <a:endParaRPr lang="en-US" dirty="0" smtClean="0"/>
          </a:p>
          <a:p>
            <a:pPr lvl="1"/>
            <a:r>
              <a:rPr lang="en-US" dirty="0" smtClean="0"/>
              <a:t>150+ probes available</a:t>
            </a:r>
          </a:p>
        </p:txBody>
      </p:sp>
      <p:pic>
        <p:nvPicPr>
          <p:cNvPr id="3074" name="Picture 2"/>
          <p:cNvPicPr>
            <a:picLocks noChangeAspect="1" noChangeArrowheads="1"/>
          </p:cNvPicPr>
          <p:nvPr/>
        </p:nvPicPr>
        <p:blipFill>
          <a:blip r:embed="rId2" cstate="print"/>
          <a:srcRect l="23518"/>
          <a:stretch>
            <a:fillRect/>
          </a:stretch>
        </p:blipFill>
        <p:spPr bwMode="auto">
          <a:xfrm>
            <a:off x="4572000" y="2171700"/>
            <a:ext cx="4789316" cy="2228850"/>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spTree>
    <p:extLst>
      <p:ext uri="{BB962C8B-B14F-4D97-AF65-F5344CB8AC3E}">
        <p14:creationId xmlns:p14="http://schemas.microsoft.com/office/powerpoint/2010/main" val="20122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Nimsoft for </a:t>
            </a:r>
            <a:r>
              <a:rPr lang="en-US" dirty="0" err="1" smtClean="0"/>
              <a:t>iOS</a:t>
            </a:r>
            <a:endParaRPr lang="en-US" dirty="0"/>
          </a:p>
        </p:txBody>
      </p:sp>
      <p:sp>
        <p:nvSpPr>
          <p:cNvPr id="3" name="Content Placeholder 2"/>
          <p:cNvSpPr>
            <a:spLocks noGrp="1"/>
          </p:cNvSpPr>
          <p:nvPr>
            <p:ph idx="1"/>
          </p:nvPr>
        </p:nvSpPr>
        <p:spPr/>
        <p:txBody>
          <a:bodyPr>
            <a:normAutofit lnSpcReduction="10000"/>
          </a:bodyPr>
          <a:lstStyle/>
          <a:p>
            <a:r>
              <a:rPr lang="en-US" dirty="0" smtClean="0"/>
              <a:t>A unified view, now in your pocket.</a:t>
            </a:r>
          </a:p>
          <a:p>
            <a:pPr lvl="1"/>
            <a:endParaRPr lang="en-US" dirty="0" smtClean="0"/>
          </a:p>
          <a:p>
            <a:pPr lvl="1"/>
            <a:r>
              <a:rPr lang="en-US" dirty="0" smtClean="0"/>
              <a:t>Manage alarms and performance information from</a:t>
            </a:r>
            <a:br>
              <a:rPr lang="en-US" dirty="0" smtClean="0"/>
            </a:br>
            <a:r>
              <a:rPr lang="en-US" dirty="0" smtClean="0"/>
              <a:t>any Apple </a:t>
            </a:r>
            <a:r>
              <a:rPr lang="en-US" dirty="0" err="1" smtClean="0"/>
              <a:t>iPhone</a:t>
            </a:r>
            <a:r>
              <a:rPr lang="en-US" dirty="0" smtClean="0"/>
              <a:t> or other </a:t>
            </a:r>
            <a:r>
              <a:rPr lang="en-US" dirty="0" err="1" smtClean="0"/>
              <a:t>iOS</a:t>
            </a:r>
            <a:r>
              <a:rPr lang="en-US" dirty="0" smtClean="0"/>
              <a:t> device. </a:t>
            </a:r>
          </a:p>
          <a:p>
            <a:pPr lvl="1"/>
            <a:endParaRPr lang="en-US" dirty="0" smtClean="0"/>
          </a:p>
          <a:p>
            <a:pPr lvl="1"/>
            <a:r>
              <a:rPr lang="en-US" dirty="0" smtClean="0"/>
              <a:t>“Anywhere” access accelerates </a:t>
            </a:r>
            <a:br>
              <a:rPr lang="en-US" dirty="0" smtClean="0"/>
            </a:br>
            <a:r>
              <a:rPr lang="en-US" dirty="0" smtClean="0"/>
              <a:t>problem acknowledgement, assignment, </a:t>
            </a:r>
            <a:br>
              <a:rPr lang="en-US" dirty="0" smtClean="0"/>
            </a:br>
            <a:r>
              <a:rPr lang="en-US" dirty="0" smtClean="0"/>
              <a:t>investigation and resolution.</a:t>
            </a:r>
          </a:p>
          <a:p>
            <a:pPr lvl="1"/>
            <a:endParaRPr lang="en-US" dirty="0" smtClean="0"/>
          </a:p>
          <a:p>
            <a:pPr lvl="1"/>
            <a:r>
              <a:rPr lang="en-US" dirty="0" smtClean="0"/>
              <a:t>Available as a FREE download from</a:t>
            </a:r>
            <a:br>
              <a:rPr lang="en-US" dirty="0" smtClean="0"/>
            </a:br>
            <a:r>
              <a:rPr lang="en-US" dirty="0" smtClean="0"/>
              <a:t>the Apple App store. </a:t>
            </a:r>
            <a:r>
              <a:rPr lang="en-US" dirty="0" smtClean="0">
                <a:hlinkClick r:id="rId3"/>
              </a:rPr>
              <a:t>Download now &gt;</a:t>
            </a:r>
            <a:endParaRPr lang="en-US" dirty="0" smtClean="0"/>
          </a:p>
          <a:p>
            <a:endParaRPr lang="en-US" dirty="0"/>
          </a:p>
        </p:txBody>
      </p:sp>
      <p:pic>
        <p:nvPicPr>
          <p:cNvPr id="5" name="Picture 2"/>
          <p:cNvPicPr>
            <a:picLocks noChangeAspect="1" noChangeArrowheads="1"/>
          </p:cNvPicPr>
          <p:nvPr/>
        </p:nvPicPr>
        <p:blipFill>
          <a:blip r:embed="rId4" cstate="print"/>
          <a:srcRect/>
          <a:stretch>
            <a:fillRect/>
          </a:stretch>
        </p:blipFill>
        <p:spPr bwMode="auto">
          <a:xfrm>
            <a:off x="6781800" y="718799"/>
            <a:ext cx="1981200" cy="3681751"/>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fov="3600000">
              <a:rot lat="21118997" lon="2106442" rev="21128265"/>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01859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lexible Pricing"/>
          <p:cNvPicPr>
            <a:picLocks noChangeAspect="1" noChangeArrowheads="1"/>
          </p:cNvPicPr>
          <p:nvPr/>
        </p:nvPicPr>
        <p:blipFill>
          <a:blip r:embed="rId2" cstate="print"/>
          <a:srcRect/>
          <a:stretch>
            <a:fillRect/>
          </a:stretch>
        </p:blipFill>
        <p:spPr bwMode="auto">
          <a:xfrm>
            <a:off x="5099628" y="2743200"/>
            <a:ext cx="3968173" cy="1964246"/>
          </a:xfrm>
          <a:prstGeom prst="rect">
            <a:avLst/>
          </a:prstGeom>
          <a:noFill/>
        </p:spPr>
      </p:pic>
      <p:sp>
        <p:nvSpPr>
          <p:cNvPr id="2" name="Title 1"/>
          <p:cNvSpPr>
            <a:spLocks noGrp="1"/>
          </p:cNvSpPr>
          <p:nvPr>
            <p:ph type="title"/>
          </p:nvPr>
        </p:nvSpPr>
        <p:spPr/>
        <p:txBody>
          <a:bodyPr>
            <a:normAutofit/>
          </a:bodyPr>
          <a:lstStyle/>
          <a:p>
            <a:r>
              <a:rPr lang="en-US" dirty="0" smtClean="0"/>
              <a:t>Flexible Pricing &amp; Licensing</a:t>
            </a:r>
            <a:endParaRPr lang="en-US" dirty="0"/>
          </a:p>
        </p:txBody>
      </p:sp>
      <p:sp>
        <p:nvSpPr>
          <p:cNvPr id="3" name="Content Placeholder 2"/>
          <p:cNvSpPr>
            <a:spLocks noGrp="1"/>
          </p:cNvSpPr>
          <p:nvPr>
            <p:ph idx="1"/>
          </p:nvPr>
        </p:nvSpPr>
        <p:spPr/>
        <p:txBody>
          <a:bodyPr/>
          <a:lstStyle/>
          <a:p>
            <a:pPr fontAlgn="t"/>
            <a:r>
              <a:rPr lang="en-US" dirty="0" smtClean="0"/>
              <a:t>Works with your budget, and your business.</a:t>
            </a:r>
          </a:p>
          <a:p>
            <a:pPr lvl="1" fontAlgn="t"/>
            <a:endParaRPr lang="en-US" dirty="0" smtClean="0"/>
          </a:p>
          <a:p>
            <a:pPr lvl="1" fontAlgn="t"/>
            <a:r>
              <a:rPr lang="en-US" dirty="0" smtClean="0"/>
              <a:t>Pioneering easy to consume subscription based pricing to help xSP customers to align costs with revenue</a:t>
            </a:r>
          </a:p>
          <a:p>
            <a:pPr lvl="1" fontAlgn="t"/>
            <a:endParaRPr lang="en-US" dirty="0" smtClean="0"/>
          </a:p>
          <a:p>
            <a:pPr lvl="1" fontAlgn="t"/>
            <a:r>
              <a:rPr lang="en-US" dirty="0" smtClean="0"/>
              <a:t>Variety of other low-risk, flexible licensing and pricing models (subscription and perpetual) available</a:t>
            </a:r>
          </a:p>
        </p:txBody>
      </p:sp>
    </p:spTree>
    <p:extLst>
      <p:ext uri="{BB962C8B-B14F-4D97-AF65-F5344CB8AC3E}">
        <p14:creationId xmlns:p14="http://schemas.microsoft.com/office/powerpoint/2010/main" val="3368797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600" dirty="0" smtClean="0"/>
              <a:t>Nimsoft Monitor for</a:t>
            </a:r>
            <a:br>
              <a:rPr lang="en-US" sz="1600" dirty="0" smtClean="0"/>
            </a:br>
            <a:r>
              <a:rPr lang="en-US" dirty="0" smtClean="0"/>
              <a:t>Application</a:t>
            </a:r>
            <a:endParaRPr lang="en-US" dirty="0"/>
          </a:p>
        </p:txBody>
      </p:sp>
      <p:sp>
        <p:nvSpPr>
          <p:cNvPr id="3" name="Content Placeholder 2"/>
          <p:cNvSpPr>
            <a:spLocks noGrp="1"/>
          </p:cNvSpPr>
          <p:nvPr>
            <p:ph idx="1"/>
          </p:nvPr>
        </p:nvSpPr>
        <p:spPr>
          <a:xfrm>
            <a:off x="3886200" y="800100"/>
            <a:ext cx="4953000" cy="3714750"/>
          </a:xfrm>
        </p:spPr>
        <p:txBody>
          <a:bodyPr>
            <a:normAutofit fontScale="92500" lnSpcReduction="20000"/>
          </a:bodyPr>
          <a:lstStyle/>
          <a:p>
            <a:r>
              <a:rPr lang="en-US" dirty="0" smtClean="0"/>
              <a:t>Track KPI’s for all your business applications to ensure they continue to perform optimally.</a:t>
            </a:r>
          </a:p>
          <a:p>
            <a:r>
              <a:rPr lang="en-US" dirty="0" smtClean="0"/>
              <a:t>Benefits</a:t>
            </a:r>
          </a:p>
          <a:p>
            <a:pPr lvl="1"/>
            <a:r>
              <a:rPr lang="en-US" dirty="0" smtClean="0"/>
              <a:t>Identify application problems before users are impacted</a:t>
            </a:r>
          </a:p>
          <a:p>
            <a:pPr lvl="1"/>
            <a:r>
              <a:rPr lang="en-US" dirty="0" smtClean="0"/>
              <a:t>Deep visibility into application specific metrics helps</a:t>
            </a:r>
            <a:br>
              <a:rPr lang="en-US" dirty="0" smtClean="0"/>
            </a:br>
            <a:r>
              <a:rPr lang="en-US" dirty="0" smtClean="0"/>
              <a:t>determine root cause and accelerate resolution</a:t>
            </a:r>
          </a:p>
          <a:p>
            <a:pPr lvl="1"/>
            <a:r>
              <a:rPr lang="en-US" dirty="0" smtClean="0"/>
              <a:t>“High-end capability” not available in many other solutions</a:t>
            </a:r>
          </a:p>
          <a:p>
            <a:pPr lvl="1"/>
            <a:r>
              <a:rPr lang="en-US" dirty="0" smtClean="0"/>
              <a:t>Synthetic and Real-User monitoring available</a:t>
            </a:r>
          </a:p>
        </p:txBody>
      </p:sp>
      <p:pic>
        <p:nvPicPr>
          <p:cNvPr id="8" name="Picture 2"/>
          <p:cNvPicPr>
            <a:picLocks noChangeAspect="1" noChangeArrowheads="1"/>
          </p:cNvPicPr>
          <p:nvPr/>
        </p:nvPicPr>
        <p:blipFill>
          <a:blip r:embed="rId2" cstate="print"/>
          <a:srcRect/>
          <a:stretch>
            <a:fillRect/>
          </a:stretch>
        </p:blipFill>
        <p:spPr bwMode="auto">
          <a:xfrm>
            <a:off x="304800" y="1085850"/>
            <a:ext cx="347162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855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Nimsoft Monitor for</a:t>
            </a:r>
            <a:br>
              <a:rPr lang="en-US" sz="1600" dirty="0" smtClean="0"/>
            </a:br>
            <a:r>
              <a:rPr lang="en-US" dirty="0" smtClean="0"/>
              <a:t>Cloud</a:t>
            </a:r>
            <a:endParaRPr lang="en-US" dirty="0"/>
          </a:p>
        </p:txBody>
      </p:sp>
      <p:sp>
        <p:nvSpPr>
          <p:cNvPr id="3" name="Content Placeholder 2"/>
          <p:cNvSpPr>
            <a:spLocks noGrp="1"/>
          </p:cNvSpPr>
          <p:nvPr>
            <p:ph idx="1"/>
          </p:nvPr>
        </p:nvSpPr>
        <p:spPr/>
        <p:txBody>
          <a:bodyPr/>
          <a:lstStyle/>
          <a:p>
            <a:r>
              <a:rPr lang="en-US" dirty="0" smtClean="0"/>
              <a:t>Monitor public and private clouds, including SaaS, </a:t>
            </a:r>
            <a:r>
              <a:rPr lang="en-US" dirty="0" err="1" smtClean="0"/>
              <a:t>PaaS</a:t>
            </a:r>
            <a:r>
              <a:rPr lang="en-US" dirty="0" smtClean="0"/>
              <a:t>, and </a:t>
            </a:r>
            <a:r>
              <a:rPr lang="en-US" dirty="0" err="1" smtClean="0"/>
              <a:t>IaaS</a:t>
            </a:r>
            <a:r>
              <a:rPr lang="en-US" dirty="0" smtClean="0"/>
              <a:t> to report on, and maintain SLAs.</a:t>
            </a:r>
          </a:p>
          <a:p>
            <a:endParaRPr lang="en-US" sz="1000" dirty="0" smtClean="0"/>
          </a:p>
          <a:p>
            <a:r>
              <a:rPr lang="en-US" dirty="0" smtClean="0"/>
              <a:t>Purpose-built monitoring for:</a:t>
            </a:r>
          </a:p>
          <a:p>
            <a:pPr lvl="1"/>
            <a:r>
              <a:rPr lang="en-US" dirty="0" smtClean="0"/>
              <a:t>Amazon EC2 and S3 Web Services</a:t>
            </a:r>
          </a:p>
          <a:p>
            <a:pPr lvl="1"/>
            <a:r>
              <a:rPr lang="en-US" dirty="0" smtClean="0"/>
              <a:t>The </a:t>
            </a:r>
            <a:r>
              <a:rPr lang="en-US" dirty="0" err="1" smtClean="0"/>
              <a:t>Rackspace</a:t>
            </a:r>
            <a:r>
              <a:rPr lang="en-US" dirty="0" smtClean="0"/>
              <a:t> Cloud</a:t>
            </a:r>
          </a:p>
          <a:p>
            <a:pPr lvl="1"/>
            <a:r>
              <a:rPr lang="en-US" dirty="0" smtClean="0"/>
              <a:t>Microsoft Azure</a:t>
            </a:r>
          </a:p>
          <a:p>
            <a:pPr lvl="1"/>
            <a:r>
              <a:rPr lang="en-US" dirty="0" smtClean="0"/>
              <a:t>Google App Engine</a:t>
            </a:r>
          </a:p>
          <a:p>
            <a:pPr lvl="1"/>
            <a:r>
              <a:rPr lang="en-US" dirty="0" smtClean="0"/>
              <a:t>Google Apps</a:t>
            </a:r>
          </a:p>
          <a:p>
            <a:pPr lvl="1"/>
            <a:r>
              <a:rPr lang="en-US" dirty="0" err="1" smtClean="0"/>
              <a:t>Salesforce</a:t>
            </a:r>
            <a:r>
              <a:rPr lang="en-US" dirty="0" smtClean="0"/>
              <a:t> CRM</a:t>
            </a:r>
          </a:p>
          <a:p>
            <a:endParaRPr lang="en-US" dirty="0"/>
          </a:p>
        </p:txBody>
      </p:sp>
      <p:pic>
        <p:nvPicPr>
          <p:cNvPr id="7" name="Picture 4" descr="http://blog.safe.com/wp-content/uploads/windows_azur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2286001"/>
            <a:ext cx="1162720" cy="491249"/>
          </a:xfrm>
          <a:prstGeom prst="rect">
            <a:avLst/>
          </a:prstGeom>
          <a:ln>
            <a:noFill/>
          </a:ln>
          <a:effectLst/>
        </p:spPr>
      </p:pic>
      <p:pic>
        <p:nvPicPr>
          <p:cNvPr id="8" name="Picture 9" descr="http://t0.gstatic.com/images?q=tbn:ANd9GcTtsKntxMlFBKakK6g_p1OdAjR94ds6DIEiStIHLiy7k1B8QFY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43801" y="2164618"/>
            <a:ext cx="1112361" cy="235682"/>
          </a:xfrm>
          <a:prstGeom prst="rect">
            <a:avLst/>
          </a:prstGeom>
          <a:ln>
            <a:noFill/>
          </a:ln>
          <a:effectLst/>
        </p:spPr>
      </p:pic>
      <p:pic>
        <p:nvPicPr>
          <p:cNvPr id="9" name="Picture 13" descr="http://cybernetnews.com/wp-content/uploads/2008/05/google-app-engine-pricing.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8800" y="2343150"/>
            <a:ext cx="576100" cy="442124"/>
          </a:xfrm>
          <a:prstGeom prst="rect">
            <a:avLst/>
          </a:prstGeom>
          <a:ln>
            <a:noFill/>
          </a:ln>
          <a:effectLst/>
        </p:spPr>
      </p:pic>
      <p:pic>
        <p:nvPicPr>
          <p:cNvPr id="10" name="Picture 9" descr="http://t1.gstatic.com/images?q=tbn:ANd9GcSapQESc5i4hEN22tfWfopOjxGCGL5oxTeqq532Jk5CdbWwy4BJ"/>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27726" y="2622362"/>
            <a:ext cx="597429" cy="442124"/>
          </a:xfrm>
          <a:prstGeom prst="rect">
            <a:avLst/>
          </a:prstGeom>
          <a:ln>
            <a:noFill/>
          </a:ln>
          <a:effectLst/>
        </p:spPr>
      </p:pic>
      <p:pic>
        <p:nvPicPr>
          <p:cNvPr id="11" name="Picture 5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48740" y="1657351"/>
            <a:ext cx="1118861" cy="324215"/>
          </a:xfrm>
          <a:prstGeom prst="rect">
            <a:avLst/>
          </a:prstGeom>
          <a:ln>
            <a:noFill/>
          </a:ln>
          <a:effectLst/>
        </p:spPr>
      </p:pic>
      <p:pic>
        <p:nvPicPr>
          <p:cNvPr id="12" name="Picture 5" descr="http://www.clickingmad.com/images/stories/rackspace-logo2.gif"/>
          <p:cNvPicPr>
            <a:picLocks noChangeAspect="1" noChangeArrowheads="1"/>
          </p:cNvPicPr>
          <p:nvPr/>
        </p:nvPicPr>
        <p:blipFill>
          <a:blip r:embed="rId7" cstate="print"/>
          <a:srcRect/>
          <a:stretch>
            <a:fillRect/>
          </a:stretch>
        </p:blipFill>
        <p:spPr bwMode="auto">
          <a:xfrm>
            <a:off x="6481439" y="3118750"/>
            <a:ext cx="1170087" cy="310250"/>
          </a:xfrm>
          <a:prstGeom prst="rect">
            <a:avLst/>
          </a:prstGeom>
          <a:ln>
            <a:noFill/>
          </a:ln>
          <a:effectLst/>
        </p:spPr>
      </p:pic>
      <p:pic>
        <p:nvPicPr>
          <p:cNvPr id="2050" name="Picture 2"/>
          <p:cNvPicPr>
            <a:picLocks noChangeAspect="1" noChangeArrowheads="1"/>
          </p:cNvPicPr>
          <p:nvPr/>
        </p:nvPicPr>
        <p:blipFill>
          <a:blip r:embed="rId8" cstate="print"/>
          <a:srcRect/>
          <a:stretch>
            <a:fillRect/>
          </a:stretch>
        </p:blipFill>
        <p:spPr bwMode="auto">
          <a:xfrm>
            <a:off x="2514600" y="3790948"/>
            <a:ext cx="5657497" cy="828675"/>
          </a:xfrm>
          <a:prstGeom prst="rect">
            <a:avLst/>
          </a:prstGeom>
          <a:ln>
            <a:noFill/>
          </a:ln>
          <a:effectLst>
            <a:outerShdw blurRad="292100" dist="139700" dir="2700000" algn="tl" rotWithShape="0">
              <a:srgbClr val="333333">
                <a:alpha val="65000"/>
              </a:srgbClr>
            </a:outerShdw>
          </a:effectLst>
          <a:scene3d>
            <a:camera prst="isometricOffAxis1Right"/>
            <a:lightRig rig="threePt" dir="t"/>
          </a:scene3d>
        </p:spPr>
      </p:pic>
    </p:spTree>
    <p:extLst>
      <p:ext uri="{BB962C8B-B14F-4D97-AF65-F5344CB8AC3E}">
        <p14:creationId xmlns:p14="http://schemas.microsoft.com/office/powerpoint/2010/main" val="390722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
                                        <p:tgtEl>
                                          <p:spTgt spid="11"/>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
                                        <p:tgtEl>
                                          <p:spTgt spid="7"/>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
                                        <p:tgtEl>
                                          <p:spTgt spid="10"/>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3429000"/>
            <a:ext cx="9144000" cy="13716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600" dirty="0" smtClean="0"/>
              <a:t>Nimsoft Monitor for</a:t>
            </a:r>
            <a:br>
              <a:rPr lang="en-US" sz="1600" dirty="0" smtClean="0"/>
            </a:br>
            <a:r>
              <a:rPr lang="en-US" dirty="0" smtClean="0"/>
              <a:t>Database</a:t>
            </a:r>
            <a:endParaRPr lang="en-US" dirty="0"/>
          </a:p>
        </p:txBody>
      </p:sp>
      <p:sp>
        <p:nvSpPr>
          <p:cNvPr id="3" name="Content Placeholder 2"/>
          <p:cNvSpPr>
            <a:spLocks noGrp="1"/>
          </p:cNvSpPr>
          <p:nvPr>
            <p:ph idx="1"/>
          </p:nvPr>
        </p:nvSpPr>
        <p:spPr/>
        <p:txBody>
          <a:bodyPr/>
          <a:lstStyle/>
          <a:p>
            <a:r>
              <a:rPr lang="en-US" dirty="0" smtClean="0"/>
              <a:t>Monitor databases, associated applications, and user transactions to ensure high throughput and peak performance.</a:t>
            </a:r>
          </a:p>
          <a:p>
            <a:r>
              <a:rPr lang="en-US" dirty="0" smtClean="0"/>
              <a:t>Benefits</a:t>
            </a:r>
          </a:p>
          <a:p>
            <a:pPr lvl="1"/>
            <a:r>
              <a:rPr lang="en-US" dirty="0" smtClean="0"/>
              <a:t>Improve performance and uptime. </a:t>
            </a:r>
          </a:p>
          <a:p>
            <a:pPr lvl="1"/>
            <a:r>
              <a:rPr lang="en-US" dirty="0" smtClean="0"/>
              <a:t>Accelerate identification of performance issues.</a:t>
            </a:r>
          </a:p>
          <a:p>
            <a:pPr lvl="1"/>
            <a:r>
              <a:rPr lang="en-US" dirty="0" smtClean="0"/>
              <a:t>Reduce monitoring administration cost and effort. </a:t>
            </a:r>
          </a:p>
          <a:p>
            <a:pPr lvl="1"/>
            <a:r>
              <a:rPr lang="en-US" dirty="0" smtClean="0"/>
              <a:t>Optimize database infrastructure/usage.</a:t>
            </a:r>
          </a:p>
        </p:txBody>
      </p:sp>
      <p:pic>
        <p:nvPicPr>
          <p:cNvPr id="8" name="Picture 2"/>
          <p:cNvPicPr>
            <a:picLocks noChangeAspect="1" noChangeArrowheads="1"/>
          </p:cNvPicPr>
          <p:nvPr/>
        </p:nvPicPr>
        <p:blipFill>
          <a:blip r:embed="rId2" cstate="print"/>
          <a:srcRect/>
          <a:stretch>
            <a:fillRect/>
          </a:stretch>
        </p:blipFill>
        <p:spPr bwMode="auto">
          <a:xfrm>
            <a:off x="3276600" y="3364706"/>
            <a:ext cx="5267325" cy="1500188"/>
          </a:xfrm>
          <a:prstGeom prst="roundRect">
            <a:avLst>
              <a:gd name="adj" fmla="val 0"/>
            </a:avLst>
          </a:prstGeom>
          <a:ln>
            <a:noFill/>
          </a:ln>
          <a:effectLst>
            <a:outerShdw blurRad="76200" dir="18900000" sy="23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0850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0" y="3143250"/>
            <a:ext cx="9144000" cy="165735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600" dirty="0" smtClean="0"/>
              <a:t>Nimsoft Monitor for </a:t>
            </a:r>
            <a:br>
              <a:rPr lang="en-US" sz="1600" dirty="0" smtClean="0"/>
            </a:br>
            <a:r>
              <a:rPr lang="en-US" dirty="0" smtClean="0"/>
              <a:t>Network</a:t>
            </a:r>
            <a:endParaRPr lang="en-US" dirty="0"/>
          </a:p>
        </p:txBody>
      </p:sp>
      <p:sp>
        <p:nvSpPr>
          <p:cNvPr id="3" name="Content Placeholder 2"/>
          <p:cNvSpPr>
            <a:spLocks noGrp="1"/>
          </p:cNvSpPr>
          <p:nvPr>
            <p:ph idx="1"/>
          </p:nvPr>
        </p:nvSpPr>
        <p:spPr/>
        <p:txBody>
          <a:bodyPr/>
          <a:lstStyle/>
          <a:p>
            <a:r>
              <a:rPr lang="en-US" dirty="0" smtClean="0"/>
              <a:t>Complete network visibility allows you to maintain the highest levels of business service quality.</a:t>
            </a:r>
          </a:p>
          <a:p>
            <a:endParaRPr lang="en-US" sz="1000" dirty="0" smtClean="0"/>
          </a:p>
          <a:p>
            <a:r>
              <a:rPr lang="en-US" dirty="0" smtClean="0"/>
              <a:t>Benefits:</a:t>
            </a:r>
          </a:p>
          <a:p>
            <a:pPr lvl="1"/>
            <a:r>
              <a:rPr lang="en-US" dirty="0" smtClean="0"/>
              <a:t>Visualize topology &amp; pinpoint the root cause for bottlenecks.</a:t>
            </a:r>
          </a:p>
          <a:p>
            <a:pPr lvl="1"/>
            <a:r>
              <a:rPr lang="en-US" dirty="0" smtClean="0"/>
              <a:t>Monitor VOIP infrastructure to ensure high call quality.</a:t>
            </a:r>
          </a:p>
          <a:p>
            <a:pPr lvl="1"/>
            <a:r>
              <a:rPr lang="en-US" dirty="0" smtClean="0"/>
              <a:t>Actively test critical network services such as DNS, DHCP…</a:t>
            </a:r>
          </a:p>
          <a:p>
            <a:pPr lvl="1"/>
            <a:r>
              <a:rPr lang="en-US" dirty="0" smtClean="0"/>
              <a:t>Alert on performance degradation to pre-empt user impact.</a:t>
            </a:r>
          </a:p>
        </p:txBody>
      </p:sp>
      <p:pic>
        <p:nvPicPr>
          <p:cNvPr id="4098" name="Picture 2"/>
          <p:cNvPicPr>
            <a:picLocks noChangeAspect="1" noChangeArrowheads="1"/>
          </p:cNvPicPr>
          <p:nvPr/>
        </p:nvPicPr>
        <p:blipFill>
          <a:blip r:embed="rId2" cstate="print"/>
          <a:srcRect/>
          <a:stretch>
            <a:fillRect/>
          </a:stretch>
        </p:blipFill>
        <p:spPr bwMode="auto">
          <a:xfrm>
            <a:off x="2092325" y="3409950"/>
            <a:ext cx="5200650" cy="16216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95128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92882" y="57150"/>
            <a:ext cx="8686800" cy="629840"/>
          </a:xfrm>
        </p:spPr>
        <p:txBody>
          <a:bodyPr/>
          <a:lstStyle/>
          <a:p>
            <a:r>
              <a:rPr lang="en-US" sz="2800" dirty="0" smtClean="0">
                <a:latin typeface="Verdana" pitchFamily="34" charset="0"/>
              </a:rPr>
              <a:t>AWARDs</a:t>
            </a:r>
          </a:p>
        </p:txBody>
      </p:sp>
      <p:pic>
        <p:nvPicPr>
          <p:cNvPr id="8195" name="Picture 28" descr="C:\Users\PATMA19\Documents\MY_DOCS\Images\IT-servi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01" y="1053250"/>
            <a:ext cx="2129111" cy="64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180180" y="727085"/>
            <a:ext cx="8424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latin typeface="Museo Sans 100" pitchFamily="50" charset="0"/>
              </a:rPr>
              <a:t>Nimsoft has won the 2012 Information Age IT Services Innovation Award</a:t>
            </a:r>
          </a:p>
        </p:txBody>
      </p:sp>
      <p:sp>
        <p:nvSpPr>
          <p:cNvPr id="5" name="Rectangle 1"/>
          <p:cNvSpPr>
            <a:spLocks noChangeArrowheads="1"/>
          </p:cNvSpPr>
          <p:nvPr/>
        </p:nvSpPr>
        <p:spPr bwMode="auto">
          <a:xfrm>
            <a:off x="193475" y="1729528"/>
            <a:ext cx="8424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FF0000"/>
                </a:solidFill>
                <a:latin typeface="Museo Sans 100" pitchFamily="50" charset="0"/>
                <a:hlinkClick r:id="rId4"/>
              </a:rPr>
              <a:t>http://www.mspalliance.com/2011/09/nimsoft-wins-mspalliance-mspworld-cup-award%e2%84%a2-2011/</a:t>
            </a:r>
            <a:r>
              <a:rPr lang="en-US" sz="1200" dirty="0">
                <a:solidFill>
                  <a:srgbClr val="FF0000"/>
                </a:solidFill>
                <a:latin typeface="Museo Sans 100" pitchFamily="50" charset="0"/>
              </a:rPr>
              <a:t> </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89" y="2761033"/>
            <a:ext cx="3387999"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218566" y="3868450"/>
            <a:ext cx="8569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latin typeface="Museo Sans 100" pitchFamily="50" charset="0"/>
              </a:rPr>
              <a:t>Nimsoft Wins “Best Place to Work Award”, Sponsored by San Francisco Business Times</a:t>
            </a:r>
          </a:p>
        </p:txBody>
      </p:sp>
      <p:sp>
        <p:nvSpPr>
          <p:cNvPr id="9" name="Rectangle 4"/>
          <p:cNvSpPr>
            <a:spLocks noChangeArrowheads="1"/>
          </p:cNvSpPr>
          <p:nvPr/>
        </p:nvSpPr>
        <p:spPr bwMode="auto">
          <a:xfrm>
            <a:off x="257569" y="4101007"/>
            <a:ext cx="2988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latin typeface="Museo Sans 100" pitchFamily="50" charset="0"/>
                <a:hlinkClick r:id="rId6"/>
              </a:rPr>
              <a:t>http://www.nimsoft.com/archives/2404</a:t>
            </a:r>
            <a:r>
              <a:rPr lang="en-US" sz="1200" dirty="0">
                <a:latin typeface="Museo Sans 100" pitchFamily="50" charset="0"/>
              </a:rPr>
              <a:t> </a:t>
            </a:r>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01" y="4145449"/>
            <a:ext cx="2235200" cy="38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218566" y="2344217"/>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latin typeface="Museo Sans 100" pitchFamily="50" charset="0"/>
                <a:hlinkClick r:id="rId4" tooltip="Permalink to Nimsoft Wins MSPAlliance MSPWorld Cup Award™ 2011 by Celia Weaver"/>
              </a:rPr>
              <a:t>Nimsoft Wins </a:t>
            </a:r>
            <a:r>
              <a:rPr lang="en-US" sz="1200" b="1" dirty="0" err="1">
                <a:latin typeface="Museo Sans 100" pitchFamily="50" charset="0"/>
                <a:hlinkClick r:id="rId4" tooltip="Permalink to Nimsoft Wins MSPAlliance MSPWorld Cup Award™ 2011 by Celia Weaver"/>
              </a:rPr>
              <a:t>MSPAlliance</a:t>
            </a:r>
            <a:r>
              <a:rPr lang="en-US" sz="1200" b="1" dirty="0">
                <a:latin typeface="Museo Sans 100" pitchFamily="50" charset="0"/>
                <a:hlinkClick r:id="rId4" tooltip="Permalink to Nimsoft Wins MSPAlliance MSPWorld Cup Award™ 2011 by Celia Weaver"/>
              </a:rPr>
              <a:t> </a:t>
            </a:r>
            <a:r>
              <a:rPr lang="en-US" sz="1200" b="1" dirty="0" err="1">
                <a:latin typeface="Museo Sans 100" pitchFamily="50" charset="0"/>
                <a:hlinkClick r:id="rId4" tooltip="Permalink to Nimsoft Wins MSPAlliance MSPWorld Cup Award™ 2011 by Celia Weaver"/>
              </a:rPr>
              <a:t>MSPWorld</a:t>
            </a:r>
            <a:r>
              <a:rPr lang="en-US" sz="1200" b="1" dirty="0">
                <a:latin typeface="Museo Sans 100" pitchFamily="50" charset="0"/>
                <a:hlinkClick r:id="rId4" tooltip="Permalink to Nimsoft Wins MSPAlliance MSPWorld Cup Award™ 2011 by Celia Weaver"/>
              </a:rPr>
              <a:t> Cup Award™ 2011</a:t>
            </a:r>
            <a:endParaRPr lang="en-US" sz="1200" b="1" dirty="0">
              <a:latin typeface="Museo Sans 100" pitchFamily="50" charset="0"/>
            </a:endParaRPr>
          </a:p>
          <a:p>
            <a:r>
              <a:rPr lang="en-US" sz="1200" b="1" dirty="0">
                <a:latin typeface="Museo Sans 100" pitchFamily="50" charset="0"/>
              </a:rPr>
              <a:t>Recognized as Best in Show for Their Contributions to the Managed Services Industry</a:t>
            </a:r>
          </a:p>
        </p:txBody>
      </p:sp>
    </p:spTree>
    <p:extLst>
      <p:ext uri="{BB962C8B-B14F-4D97-AF65-F5344CB8AC3E}">
        <p14:creationId xmlns:p14="http://schemas.microsoft.com/office/powerpoint/2010/main" val="161767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3429000"/>
            <a:ext cx="9144000" cy="13716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600" dirty="0" smtClean="0"/>
              <a:t>Nimsoft Monitor for </a:t>
            </a:r>
            <a:br>
              <a:rPr lang="en-US" sz="1600" dirty="0" smtClean="0"/>
            </a:br>
            <a:r>
              <a:rPr lang="en-US" dirty="0" smtClean="0"/>
              <a:t>Server</a:t>
            </a:r>
            <a:endParaRPr lang="en-US" dirty="0"/>
          </a:p>
        </p:txBody>
      </p:sp>
      <p:sp>
        <p:nvSpPr>
          <p:cNvPr id="3" name="Content Placeholder 2"/>
          <p:cNvSpPr>
            <a:spLocks noGrp="1"/>
          </p:cNvSpPr>
          <p:nvPr>
            <p:ph idx="1"/>
          </p:nvPr>
        </p:nvSpPr>
        <p:spPr>
          <a:xfrm>
            <a:off x="3962400" y="800100"/>
            <a:ext cx="4876800" cy="3714750"/>
          </a:xfrm>
        </p:spPr>
        <p:txBody>
          <a:bodyPr>
            <a:normAutofit fontScale="92500" lnSpcReduction="20000"/>
          </a:bodyPr>
          <a:lstStyle/>
          <a:p>
            <a:r>
              <a:rPr lang="en-US" dirty="0" smtClean="0"/>
              <a:t>Optimize the performance of servers—and the business services they support—all day, every day.</a:t>
            </a:r>
          </a:p>
          <a:p>
            <a:r>
              <a:rPr lang="en-US" dirty="0" smtClean="0"/>
              <a:t>Benefits</a:t>
            </a:r>
          </a:p>
          <a:p>
            <a:pPr lvl="1"/>
            <a:r>
              <a:rPr lang="en-US" dirty="0" smtClean="0"/>
              <a:t>Automates daily checks on server KPIs</a:t>
            </a:r>
          </a:p>
          <a:p>
            <a:pPr lvl="1"/>
            <a:r>
              <a:rPr lang="en-US" dirty="0" smtClean="0"/>
              <a:t>Information gathered includes:</a:t>
            </a:r>
          </a:p>
          <a:p>
            <a:pPr lvl="2"/>
            <a:r>
              <a:rPr lang="en-US" dirty="0" smtClean="0"/>
              <a:t>Disk space, services, processes, Windows Event Logs</a:t>
            </a:r>
          </a:p>
          <a:p>
            <a:pPr lvl="1"/>
            <a:r>
              <a:rPr lang="en-US" dirty="0" smtClean="0"/>
              <a:t>Monitors availability and health of hypervisors and basic performance of virtual machines</a:t>
            </a:r>
          </a:p>
          <a:p>
            <a:pPr lvl="1"/>
            <a:r>
              <a:rPr lang="en-US" b="1" dirty="0" smtClean="0"/>
              <a:t>Supports </a:t>
            </a:r>
            <a:r>
              <a:rPr lang="en-US" b="1" dirty="0" err="1" smtClean="0"/>
              <a:t>FlexPod</a:t>
            </a:r>
            <a:r>
              <a:rPr lang="en-US" b="1" dirty="0" smtClean="0"/>
              <a:t> and Vblock</a:t>
            </a:r>
          </a:p>
        </p:txBody>
      </p:sp>
      <p:pic>
        <p:nvPicPr>
          <p:cNvPr id="5122" name="Picture 2"/>
          <p:cNvPicPr>
            <a:picLocks noChangeAspect="1" noChangeArrowheads="1"/>
          </p:cNvPicPr>
          <p:nvPr/>
        </p:nvPicPr>
        <p:blipFill>
          <a:blip r:embed="rId2" cstate="print"/>
          <a:srcRect/>
          <a:stretch>
            <a:fillRect/>
          </a:stretch>
        </p:blipFill>
        <p:spPr bwMode="auto">
          <a:xfrm>
            <a:off x="0" y="1828800"/>
            <a:ext cx="4114800" cy="18073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7414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3771900"/>
            <a:ext cx="9144000" cy="10287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600" dirty="0" smtClean="0"/>
              <a:t>Nimsoft Monitor for </a:t>
            </a:r>
            <a:br>
              <a:rPr lang="en-US" sz="1600" dirty="0" smtClean="0"/>
            </a:br>
            <a:r>
              <a:rPr lang="en-US" dirty="0" smtClean="0"/>
              <a:t>Storage</a:t>
            </a:r>
            <a:endParaRPr lang="en-US" dirty="0"/>
          </a:p>
        </p:txBody>
      </p:sp>
      <p:sp>
        <p:nvSpPr>
          <p:cNvPr id="3" name="Content Placeholder 2"/>
          <p:cNvSpPr>
            <a:spLocks noGrp="1"/>
          </p:cNvSpPr>
          <p:nvPr>
            <p:ph idx="1"/>
          </p:nvPr>
        </p:nvSpPr>
        <p:spPr>
          <a:xfrm>
            <a:off x="228600" y="800100"/>
            <a:ext cx="5105400" cy="3714750"/>
          </a:xfrm>
        </p:spPr>
        <p:txBody>
          <a:bodyPr>
            <a:normAutofit lnSpcReduction="10000"/>
          </a:bodyPr>
          <a:lstStyle/>
          <a:p>
            <a:r>
              <a:rPr lang="en-US" dirty="0" smtClean="0"/>
              <a:t>Monitor and optimize the utilization of scarce storage resources.</a:t>
            </a:r>
          </a:p>
          <a:p>
            <a:r>
              <a:rPr lang="en-US" dirty="0" smtClean="0"/>
              <a:t>Benefits</a:t>
            </a:r>
          </a:p>
          <a:p>
            <a:pPr lvl="1"/>
            <a:r>
              <a:rPr lang="en-US" dirty="0" smtClean="0"/>
              <a:t>Correlate storage usage with environments, users and applications</a:t>
            </a:r>
          </a:p>
          <a:p>
            <a:pPr lvl="1"/>
            <a:r>
              <a:rPr lang="en-US" dirty="0" smtClean="0"/>
              <a:t>Prevents downtime and improve SLA compliance for applications running in storage</a:t>
            </a:r>
          </a:p>
          <a:p>
            <a:pPr lvl="1"/>
            <a:r>
              <a:rPr lang="en-US" dirty="0" smtClean="0"/>
              <a:t>Streamline storage administration with a single tool for EMC, </a:t>
            </a:r>
            <a:r>
              <a:rPr lang="en-US" dirty="0" err="1" smtClean="0"/>
              <a:t>NetApp</a:t>
            </a:r>
            <a:r>
              <a:rPr lang="en-US" dirty="0" smtClean="0"/>
              <a:t> and local storage environments.</a:t>
            </a:r>
          </a:p>
        </p:txBody>
      </p:sp>
      <p:pic>
        <p:nvPicPr>
          <p:cNvPr id="10" name="Picture 4" descr="http://www.nimsoft.com/wp-content/uploads/2011/03/NetApp1.png"/>
          <p:cNvPicPr>
            <a:picLocks noChangeAspect="1" noChangeArrowheads="1"/>
          </p:cNvPicPr>
          <p:nvPr/>
        </p:nvPicPr>
        <p:blipFill>
          <a:blip r:embed="rId2" cstate="print"/>
          <a:stretch>
            <a:fillRect/>
          </a:stretch>
        </p:blipFill>
        <p:spPr bwMode="auto">
          <a:xfrm>
            <a:off x="4495800" y="1257300"/>
            <a:ext cx="4648200" cy="3033264"/>
          </a:xfrm>
          <a:prstGeom prst="rect">
            <a:avLst/>
          </a:prstGeom>
          <a:noFill/>
          <a:ln>
            <a:noFill/>
          </a:ln>
          <a:effectLst>
            <a:outerShdw blurRad="76200" dir="18900000" sy="23000" kx="-12000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B/>
          </a:sp3d>
        </p:spPr>
      </p:pic>
      <p:pic>
        <p:nvPicPr>
          <p:cNvPr id="6146" name="Picture 2"/>
          <p:cNvPicPr>
            <a:picLocks noChangeAspect="1" noChangeArrowheads="1"/>
          </p:cNvPicPr>
          <p:nvPr/>
        </p:nvPicPr>
        <p:blipFill>
          <a:blip r:embed="rId3" cstate="print"/>
          <a:srcRect/>
          <a:stretch>
            <a:fillRect/>
          </a:stretch>
        </p:blipFill>
        <p:spPr bwMode="auto">
          <a:xfrm>
            <a:off x="4876801" y="3886201"/>
            <a:ext cx="3514725" cy="707231"/>
          </a:xfrm>
          <a:prstGeom prst="roundRect">
            <a:avLst>
              <a:gd name="adj" fmla="val 0"/>
            </a:avLst>
          </a:prstGeom>
          <a:ln>
            <a:noFill/>
          </a:ln>
          <a:effectLst>
            <a:outerShdw blurRad="76200" dir="18900000" sy="23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7835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0" y="3143250"/>
            <a:ext cx="9144000" cy="165735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600" dirty="0" smtClean="0"/>
              <a:t>Nimsoft Monitor for </a:t>
            </a:r>
            <a:br>
              <a:rPr lang="en-US" sz="1600" dirty="0" smtClean="0"/>
            </a:br>
            <a:r>
              <a:rPr lang="en-US" dirty="0" smtClean="0"/>
              <a:t>Virtualization</a:t>
            </a:r>
            <a:endParaRPr lang="en-US" dirty="0"/>
          </a:p>
        </p:txBody>
      </p:sp>
      <p:sp>
        <p:nvSpPr>
          <p:cNvPr id="3" name="Content Placeholder 2"/>
          <p:cNvSpPr>
            <a:spLocks noGrp="1"/>
          </p:cNvSpPr>
          <p:nvPr>
            <p:ph idx="1"/>
          </p:nvPr>
        </p:nvSpPr>
        <p:spPr/>
        <p:txBody>
          <a:bodyPr/>
          <a:lstStyle/>
          <a:p>
            <a:r>
              <a:rPr lang="en-US" dirty="0" smtClean="0"/>
              <a:t>Alerts, trending information, and real-time intelligence helps prevent problems when tapping into the performance, agility, and cost benefits of virtualization.</a:t>
            </a:r>
          </a:p>
          <a:p>
            <a:r>
              <a:rPr lang="en-US" dirty="0" smtClean="0"/>
              <a:t>Benefits:</a:t>
            </a:r>
          </a:p>
          <a:p>
            <a:pPr lvl="1"/>
            <a:r>
              <a:rPr lang="en-US" dirty="0" smtClean="0"/>
              <a:t>Maximize utilization / value of physical and virtual resources.</a:t>
            </a:r>
          </a:p>
          <a:p>
            <a:pPr lvl="1"/>
            <a:r>
              <a:rPr lang="en-US" dirty="0" smtClean="0"/>
              <a:t>Reduce administrative effort and costs.</a:t>
            </a:r>
          </a:p>
          <a:p>
            <a:pPr lvl="1"/>
            <a:r>
              <a:rPr lang="en-US" dirty="0" smtClean="0"/>
              <a:t>Prevent downtime and improve SLA compliance.</a:t>
            </a:r>
          </a:p>
          <a:p>
            <a:pPr lvl="1"/>
            <a:r>
              <a:rPr lang="en-US" dirty="0" smtClean="0"/>
              <a:t>Automatically correlate physical and virtual resources.</a:t>
            </a:r>
          </a:p>
        </p:txBody>
      </p:sp>
      <p:pic>
        <p:nvPicPr>
          <p:cNvPr id="6" name="Picture 2"/>
          <p:cNvPicPr>
            <a:picLocks noChangeAspect="1" noChangeArrowheads="1"/>
          </p:cNvPicPr>
          <p:nvPr/>
        </p:nvPicPr>
        <p:blipFill>
          <a:blip r:embed="rId2" cstate="print"/>
          <a:srcRect/>
          <a:stretch>
            <a:fillRect/>
          </a:stretch>
        </p:blipFill>
        <p:spPr bwMode="auto">
          <a:xfrm>
            <a:off x="2286000" y="3600345"/>
            <a:ext cx="4957762" cy="154315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57794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333375" y="29501"/>
            <a:ext cx="8686800" cy="629840"/>
          </a:xfrm>
        </p:spPr>
        <p:txBody>
          <a:bodyPr/>
          <a:lstStyle/>
          <a:p>
            <a:r>
              <a:rPr lang="en-US" sz="2800" dirty="0" smtClean="0"/>
              <a:t>MTI, EMEA</a:t>
            </a:r>
          </a:p>
        </p:txBody>
      </p:sp>
      <p:sp>
        <p:nvSpPr>
          <p:cNvPr id="14339" name="Rectangle 1"/>
          <p:cNvSpPr>
            <a:spLocks noChangeArrowheads="1"/>
          </p:cNvSpPr>
          <p:nvPr/>
        </p:nvSpPr>
        <p:spPr bwMode="auto">
          <a:xfrm>
            <a:off x="152400" y="666750"/>
            <a:ext cx="8458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i="1" dirty="0">
                <a:latin typeface="Museo Sans 300" pitchFamily="50" charset="0"/>
              </a:rPr>
              <a:t>“It would not be an exaggeration to</a:t>
            </a:r>
          </a:p>
          <a:p>
            <a:r>
              <a:rPr lang="en-US" sz="2800" i="1" dirty="0">
                <a:latin typeface="Museo Sans 300" pitchFamily="50" charset="0"/>
              </a:rPr>
              <a:t>say that, without Nimsoft </a:t>
            </a:r>
            <a:r>
              <a:rPr lang="en-US" sz="2800" i="1" dirty="0" smtClean="0">
                <a:latin typeface="Museo Sans 300" pitchFamily="50" charset="0"/>
              </a:rPr>
              <a:t>Monitor, we </a:t>
            </a:r>
            <a:r>
              <a:rPr lang="en-US" sz="2800" i="1" dirty="0">
                <a:latin typeface="Museo Sans 300" pitchFamily="50" charset="0"/>
              </a:rPr>
              <a:t>would not have been </a:t>
            </a:r>
            <a:r>
              <a:rPr lang="en-US" sz="2800" i="1" dirty="0" smtClean="0">
                <a:latin typeface="Museo Sans 300" pitchFamily="50" charset="0"/>
              </a:rPr>
              <a:t>able to </a:t>
            </a:r>
            <a:r>
              <a:rPr lang="en-US" sz="2800" i="1" dirty="0">
                <a:latin typeface="Museo Sans 300" pitchFamily="50" charset="0"/>
              </a:rPr>
              <a:t>offer our MTI Care service </a:t>
            </a:r>
            <a:r>
              <a:rPr lang="en-US" sz="2800" i="1" dirty="0" smtClean="0">
                <a:latin typeface="Museo Sans 300" pitchFamily="50" charset="0"/>
              </a:rPr>
              <a:t>in the </a:t>
            </a:r>
            <a:r>
              <a:rPr lang="en-US" sz="2800" i="1" dirty="0">
                <a:latin typeface="Museo Sans 300" pitchFamily="50" charset="0"/>
              </a:rPr>
              <a:t>first place. Nimsoft </a:t>
            </a:r>
            <a:r>
              <a:rPr lang="en-US" sz="2800" i="1" dirty="0" smtClean="0">
                <a:latin typeface="Museo Sans 300" pitchFamily="50" charset="0"/>
              </a:rPr>
              <a:t>Monitor is </a:t>
            </a:r>
            <a:r>
              <a:rPr lang="en-US" sz="2800" i="1" dirty="0">
                <a:latin typeface="Museo Sans 300" pitchFamily="50" charset="0"/>
              </a:rPr>
              <a:t>also playing a pivotal role </a:t>
            </a:r>
            <a:r>
              <a:rPr lang="en-US" sz="2800" i="1" dirty="0" smtClean="0">
                <a:latin typeface="Museo Sans 300" pitchFamily="50" charset="0"/>
              </a:rPr>
              <a:t>in the </a:t>
            </a:r>
            <a:r>
              <a:rPr lang="en-US" sz="2800" i="1" dirty="0">
                <a:latin typeface="Museo Sans 300" pitchFamily="50" charset="0"/>
              </a:rPr>
              <a:t>delivery and fulfillment </a:t>
            </a:r>
            <a:r>
              <a:rPr lang="en-US" sz="2800" i="1" dirty="0" smtClean="0">
                <a:latin typeface="Museo Sans 300" pitchFamily="50" charset="0"/>
              </a:rPr>
              <a:t>of our </a:t>
            </a:r>
            <a:r>
              <a:rPr lang="en-US" sz="2800" i="1" dirty="0">
                <a:latin typeface="Museo Sans 300" pitchFamily="50" charset="0"/>
              </a:rPr>
              <a:t>new MTI Cloud solution</a:t>
            </a:r>
            <a:r>
              <a:rPr lang="en-US" sz="2800" i="1" dirty="0" smtClean="0">
                <a:latin typeface="Museo Sans 300" pitchFamily="50" charset="0"/>
              </a:rPr>
              <a:t>.”</a:t>
            </a:r>
          </a:p>
          <a:p>
            <a:endParaRPr lang="en-US" sz="2800" i="1" dirty="0">
              <a:latin typeface="Museo Sans 300" pitchFamily="50" charset="0"/>
            </a:endParaRPr>
          </a:p>
          <a:p>
            <a:pPr algn="r"/>
            <a:r>
              <a:rPr lang="en-US" sz="2800" i="1" dirty="0">
                <a:latin typeface="Museo Sans 300" pitchFamily="50" charset="0"/>
              </a:rPr>
              <a:t>—Richard Flanders</a:t>
            </a:r>
          </a:p>
          <a:p>
            <a:pPr algn="r"/>
            <a:r>
              <a:rPr lang="en-US" sz="2800" i="1" dirty="0">
                <a:latin typeface="Museo Sans 300" pitchFamily="50" charset="0"/>
              </a:rPr>
              <a:t>Director of Product </a:t>
            </a:r>
            <a:r>
              <a:rPr lang="en-US" sz="2800" i="1" dirty="0" smtClean="0">
                <a:latin typeface="Museo Sans 300" pitchFamily="50" charset="0"/>
              </a:rPr>
              <a:t>Marketing MTI</a:t>
            </a:r>
            <a:endParaRPr lang="en-US" sz="2800" dirty="0">
              <a:latin typeface="Museo Sans 300" pitchFamily="50" charset="0"/>
            </a:endParaRPr>
          </a:p>
        </p:txBody>
      </p:sp>
      <p:pic>
        <p:nvPicPr>
          <p:cNvPr id="14340" name="Picture 2" descr="http://www.nimsoft.com/wp-content/uploads/2012/03/Logo_M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1529"/>
            <a:ext cx="952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13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228600" y="57150"/>
            <a:ext cx="8686800" cy="629840"/>
          </a:xfrm>
        </p:spPr>
        <p:txBody>
          <a:bodyPr/>
          <a:lstStyle/>
          <a:p>
            <a:r>
              <a:rPr lang="en-US" sz="2800" dirty="0" smtClean="0"/>
              <a:t>Servecentric, Ireland</a:t>
            </a:r>
          </a:p>
        </p:txBody>
      </p:sp>
      <p:sp>
        <p:nvSpPr>
          <p:cNvPr id="21507" name="Rectangle 1"/>
          <p:cNvSpPr>
            <a:spLocks noChangeArrowheads="1"/>
          </p:cNvSpPr>
          <p:nvPr/>
        </p:nvSpPr>
        <p:spPr bwMode="auto">
          <a:xfrm>
            <a:off x="381000" y="742950"/>
            <a:ext cx="8305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i="1" dirty="0">
                <a:latin typeface="Museo Sans 300" pitchFamily="50" charset="0"/>
              </a:rPr>
              <a:t>“We rely on Nimsoft Monitor </a:t>
            </a:r>
            <a:r>
              <a:rPr lang="en-US" sz="2800" i="1" dirty="0" smtClean="0">
                <a:latin typeface="Museo Sans 300" pitchFamily="50" charset="0"/>
              </a:rPr>
              <a:t>as our </a:t>
            </a:r>
            <a:r>
              <a:rPr lang="en-US" sz="2800" i="1" dirty="0">
                <a:latin typeface="Museo Sans 300" pitchFamily="50" charset="0"/>
              </a:rPr>
              <a:t>first line of defense. It </a:t>
            </a:r>
            <a:r>
              <a:rPr lang="en-US" sz="2800" i="1" dirty="0" smtClean="0">
                <a:latin typeface="Museo Sans 300" pitchFamily="50" charset="0"/>
              </a:rPr>
              <a:t>helps us </a:t>
            </a:r>
            <a:r>
              <a:rPr lang="en-US" sz="2800" i="1" dirty="0">
                <a:latin typeface="Museo Sans 300" pitchFamily="50" charset="0"/>
              </a:rPr>
              <a:t>quickly identify, </a:t>
            </a:r>
            <a:r>
              <a:rPr lang="en-US" sz="2800" i="1" dirty="0" smtClean="0">
                <a:latin typeface="Museo Sans 300" pitchFamily="50" charset="0"/>
              </a:rPr>
              <a:t>troubleshoot and </a:t>
            </a:r>
            <a:r>
              <a:rPr lang="en-US" sz="2800" i="1" dirty="0">
                <a:latin typeface="Museo Sans 300" pitchFamily="50" charset="0"/>
              </a:rPr>
              <a:t>resolve client infrastructure</a:t>
            </a:r>
          </a:p>
          <a:p>
            <a:r>
              <a:rPr lang="en-US" sz="2800" i="1" dirty="0">
                <a:latin typeface="Museo Sans 300" pitchFamily="50" charset="0"/>
              </a:rPr>
              <a:t>issues, and even prevent </a:t>
            </a:r>
            <a:r>
              <a:rPr lang="en-US" sz="2800" i="1" dirty="0" smtClean="0">
                <a:latin typeface="Museo Sans 300" pitchFamily="50" charset="0"/>
              </a:rPr>
              <a:t>issues from </a:t>
            </a:r>
            <a:r>
              <a:rPr lang="en-US" sz="2800" i="1" dirty="0">
                <a:latin typeface="Museo Sans 300" pitchFamily="50" charset="0"/>
              </a:rPr>
              <a:t>happening in the </a:t>
            </a:r>
            <a:r>
              <a:rPr lang="en-US" sz="2800" i="1" dirty="0" smtClean="0">
                <a:latin typeface="Museo Sans 300" pitchFamily="50" charset="0"/>
              </a:rPr>
              <a:t>first </a:t>
            </a:r>
            <a:r>
              <a:rPr lang="en-US" sz="2800" i="1" dirty="0">
                <a:latin typeface="Museo Sans 300" pitchFamily="50" charset="0"/>
              </a:rPr>
              <a:t>place.”</a:t>
            </a:r>
          </a:p>
          <a:p>
            <a:pPr algn="r"/>
            <a:endParaRPr lang="en-US" sz="2800" i="1" dirty="0" smtClean="0">
              <a:latin typeface="Museo Sans 300" pitchFamily="50" charset="0"/>
            </a:endParaRPr>
          </a:p>
          <a:p>
            <a:pPr algn="r"/>
            <a:r>
              <a:rPr lang="en-US" sz="2800" i="1" dirty="0" smtClean="0">
                <a:latin typeface="Museo Sans 300" pitchFamily="50" charset="0"/>
              </a:rPr>
              <a:t>—</a:t>
            </a:r>
            <a:r>
              <a:rPr lang="en-US" sz="2800" i="1" dirty="0">
                <a:latin typeface="Museo Sans 300" pitchFamily="50" charset="0"/>
              </a:rPr>
              <a:t>Eddie Lyons</a:t>
            </a:r>
          </a:p>
          <a:p>
            <a:pPr algn="r"/>
            <a:r>
              <a:rPr lang="en-US" sz="2800" i="1" dirty="0">
                <a:latin typeface="Museo Sans 300" pitchFamily="50" charset="0"/>
              </a:rPr>
              <a:t>Operations Director</a:t>
            </a:r>
          </a:p>
          <a:p>
            <a:pPr algn="r"/>
            <a:r>
              <a:rPr lang="en-US" sz="2800" i="1" dirty="0">
                <a:latin typeface="Museo Sans 300" pitchFamily="50" charset="0"/>
              </a:rPr>
              <a:t>Servecentric</a:t>
            </a:r>
            <a:endParaRPr lang="en-US" sz="2800" dirty="0">
              <a:latin typeface="Museo Sans 300" pitchFamily="50" charset="0"/>
            </a:endParaRPr>
          </a:p>
        </p:txBody>
      </p:sp>
      <p:pic>
        <p:nvPicPr>
          <p:cNvPr id="21508" name="Picture 2" descr="Servecentri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3346"/>
            <a:ext cx="2076450"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36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MGT</a:t>
            </a:r>
            <a:endParaRPr lang="en-US" dirty="0"/>
          </a:p>
        </p:txBody>
      </p:sp>
      <p:sp>
        <p:nvSpPr>
          <p:cNvPr id="3" name="Text Placeholder 2"/>
          <p:cNvSpPr>
            <a:spLocks noGrp="1"/>
          </p:cNvSpPr>
          <p:nvPr>
            <p:ph type="body" idx="1"/>
          </p:nvPr>
        </p:nvSpPr>
        <p:spPr/>
        <p:txBody>
          <a:bodyPr/>
          <a:lstStyle/>
          <a:p>
            <a:r>
              <a:rPr lang="en-US" dirty="0" smtClean="0"/>
              <a:t>The Service Desk is the only IT asset of your users</a:t>
            </a:r>
            <a:endParaRPr lang="en-US" dirty="0"/>
          </a:p>
        </p:txBody>
      </p:sp>
    </p:spTree>
    <p:extLst>
      <p:ext uri="{BB962C8B-B14F-4D97-AF65-F5344CB8AC3E}">
        <p14:creationId xmlns:p14="http://schemas.microsoft.com/office/powerpoint/2010/main" val="2090631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Best Practices and Experience</a:t>
            </a:r>
          </a:p>
        </p:txBody>
      </p:sp>
      <p:sp>
        <p:nvSpPr>
          <p:cNvPr id="12291" name="Content Placeholder 2"/>
          <p:cNvSpPr>
            <a:spLocks noGrp="1"/>
          </p:cNvSpPr>
          <p:nvPr>
            <p:ph idx="1"/>
          </p:nvPr>
        </p:nvSpPr>
        <p:spPr>
          <a:xfrm>
            <a:off x="228600" y="914400"/>
            <a:ext cx="5029200" cy="3714750"/>
          </a:xfrm>
        </p:spPr>
        <p:txBody>
          <a:bodyPr/>
          <a:lstStyle/>
          <a:p>
            <a:r>
              <a:rPr lang="en-US" dirty="0" smtClean="0"/>
              <a:t>Years of experience built in</a:t>
            </a:r>
          </a:p>
          <a:p>
            <a:pPr lvl="1"/>
            <a:r>
              <a:rPr lang="en-US" dirty="0" smtClean="0"/>
              <a:t>Designed and built by a Service Provider</a:t>
            </a:r>
          </a:p>
          <a:p>
            <a:pPr lvl="1"/>
            <a:r>
              <a:rPr lang="en-US" dirty="0" smtClean="0"/>
              <a:t>Ability to start with standard configurations pre-loaded</a:t>
            </a:r>
            <a:endParaRPr lang="en-US" dirty="0"/>
          </a:p>
        </p:txBody>
      </p:sp>
      <p:graphicFrame>
        <p:nvGraphicFramePr>
          <p:cNvPr id="3" name="Content Placeholder 2"/>
          <p:cNvGraphicFramePr>
            <a:graphicFrameLocks noGrp="1"/>
          </p:cNvGraphicFramePr>
          <p:nvPr>
            <p:ph sz="half" idx="4294967295"/>
            <p:extLst>
              <p:ext uri="{D42A27DB-BD31-4B8C-83A1-F6EECF244321}">
                <p14:modId xmlns:p14="http://schemas.microsoft.com/office/powerpoint/2010/main" val="553742396"/>
              </p:ext>
            </p:extLst>
          </p:nvPr>
        </p:nvGraphicFramePr>
        <p:xfrm>
          <a:off x="3657600" y="615456"/>
          <a:ext cx="5181600" cy="4318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3"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32653" y="2642323"/>
            <a:ext cx="2232071" cy="742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5" name="Picture 7" descr="ITIL Process Compliant Sil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0" y="2672857"/>
            <a:ext cx="1371600" cy="71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10" cstate="print">
            <a:lum bright="-5000" contrast="-3000"/>
          </a:blip>
          <a:srcRect/>
          <a:stretch>
            <a:fillRect/>
          </a:stretch>
        </p:blipFill>
        <p:spPr bwMode="auto">
          <a:xfrm>
            <a:off x="1451994" y="3545509"/>
            <a:ext cx="1212730" cy="1074296"/>
          </a:xfrm>
          <a:prstGeom prst="rect">
            <a:avLst/>
          </a:prstGeom>
          <a:noFill/>
          <a:ln w="9525">
            <a:noFill/>
            <a:miter lim="800000"/>
            <a:headEnd/>
            <a:tailEnd/>
          </a:ln>
          <a:effectLst>
            <a:outerShdw blurRad="127000" dist="63500" dir="2700000" algn="ctr" rotWithShape="0">
              <a:srgbClr val="000000">
                <a:alpha val="65000"/>
              </a:srgbClr>
            </a:outerShdw>
          </a:effectLst>
          <a:scene3d>
            <a:camera prst="perspectiveHeroicExtremeLeftFacing" fov="2700000">
              <a:rot lat="0" lon="1500000" rev="0"/>
            </a:camera>
            <a:lightRig rig="threePt" dir="t"/>
          </a:scene3d>
        </p:spPr>
      </p:pic>
      <p:pic>
        <p:nvPicPr>
          <p:cNvPr id="10" name="Picture 4"/>
          <p:cNvPicPr>
            <a:picLocks noChangeAspect="1" noChangeArrowheads="1"/>
          </p:cNvPicPr>
          <p:nvPr/>
        </p:nvPicPr>
        <p:blipFill>
          <a:blip r:embed="rId11" cstate="print">
            <a:lum bright="-5000" contrast="-3000"/>
          </a:blip>
          <a:srcRect/>
          <a:stretch>
            <a:fillRect/>
          </a:stretch>
        </p:blipFill>
        <p:spPr bwMode="auto">
          <a:xfrm>
            <a:off x="2819400" y="3554389"/>
            <a:ext cx="1207234" cy="1074761"/>
          </a:xfrm>
          <a:prstGeom prst="rect">
            <a:avLst/>
          </a:prstGeom>
          <a:noFill/>
          <a:ln w="9525">
            <a:noFill/>
            <a:miter lim="800000"/>
            <a:headEnd/>
            <a:tailEnd/>
          </a:ln>
          <a:effectLst>
            <a:outerShdw blurRad="127000" dist="63500" dir="2700000" algn="ctr" rotWithShape="0">
              <a:srgbClr val="000000">
                <a:alpha val="65000"/>
              </a:srgbClr>
            </a:outerShdw>
          </a:effectLst>
          <a:scene3d>
            <a:camera prst="perspectiveHeroicExtremeLeftFacing" fov="2700000">
              <a:rot lat="0" lon="1500000" rev="0"/>
            </a:camera>
            <a:lightRig rig="threePt" dir="t"/>
          </a:scene3d>
        </p:spPr>
      </p:pic>
      <p:pic>
        <p:nvPicPr>
          <p:cNvPr id="11" name="Picture 5"/>
          <p:cNvPicPr>
            <a:picLocks noChangeAspect="1" noChangeArrowheads="1"/>
          </p:cNvPicPr>
          <p:nvPr/>
        </p:nvPicPr>
        <p:blipFill>
          <a:blip r:embed="rId12" cstate="print">
            <a:lum bright="-5000" contrast="-3000"/>
          </a:blip>
          <a:srcRect/>
          <a:stretch>
            <a:fillRect/>
          </a:stretch>
        </p:blipFill>
        <p:spPr bwMode="auto">
          <a:xfrm>
            <a:off x="4109113" y="3554389"/>
            <a:ext cx="1177284" cy="1074761"/>
          </a:xfrm>
          <a:prstGeom prst="rect">
            <a:avLst/>
          </a:prstGeom>
          <a:noFill/>
          <a:ln w="9525">
            <a:noFill/>
            <a:miter lim="800000"/>
            <a:headEnd/>
            <a:tailEnd/>
          </a:ln>
          <a:effectLst>
            <a:outerShdw blurRad="127000" dist="63500" dir="2700000" algn="ctr" rotWithShape="0">
              <a:srgbClr val="000000">
                <a:alpha val="65000"/>
              </a:srgbClr>
            </a:outerShdw>
          </a:effectLst>
          <a:scene3d>
            <a:camera prst="perspectiveHeroicExtremeLeftFacing" fov="2700000">
              <a:rot lat="0" lon="1500000" rev="0"/>
            </a:camera>
            <a:lightRig rig="threePt" dir="t"/>
          </a:scene3d>
        </p:spPr>
      </p:pic>
      <p:pic>
        <p:nvPicPr>
          <p:cNvPr id="13" name="Picture 7"/>
          <p:cNvPicPr>
            <a:picLocks noChangeAspect="1" noChangeArrowheads="1"/>
          </p:cNvPicPr>
          <p:nvPr/>
        </p:nvPicPr>
        <p:blipFill>
          <a:blip r:embed="rId13" cstate="print">
            <a:lum bright="-5000" contrast="-3000"/>
          </a:blip>
          <a:srcRect/>
          <a:stretch>
            <a:fillRect/>
          </a:stretch>
        </p:blipFill>
        <p:spPr bwMode="auto">
          <a:xfrm>
            <a:off x="228600" y="3554388"/>
            <a:ext cx="1167310" cy="1059659"/>
          </a:xfrm>
          <a:prstGeom prst="rect">
            <a:avLst/>
          </a:prstGeom>
          <a:noFill/>
          <a:ln w="9525">
            <a:noFill/>
            <a:miter lim="800000"/>
            <a:headEnd/>
            <a:tailEnd/>
          </a:ln>
          <a:effectLst>
            <a:outerShdw blurRad="127000" dist="63500" dir="2700000" algn="ctr" rotWithShape="0">
              <a:srgbClr val="000000">
                <a:alpha val="65000"/>
              </a:srgbClr>
            </a:outerShdw>
          </a:effectLst>
          <a:scene3d>
            <a:camera prst="perspectiveHeroicExtremeLeftFacing" fov="2700000">
              <a:rot lat="0" lon="1500000" rev="0"/>
            </a:camera>
            <a:lightRig rig="threePt" dir="t"/>
          </a:scene3d>
        </p:spPr>
      </p:pic>
    </p:spTree>
    <p:extLst>
      <p:ext uri="{BB962C8B-B14F-4D97-AF65-F5344CB8AC3E}">
        <p14:creationId xmlns:p14="http://schemas.microsoft.com/office/powerpoint/2010/main" val="1031123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Best Practices and Experience</a:t>
            </a:r>
          </a:p>
        </p:txBody>
      </p:sp>
      <p:graphicFrame>
        <p:nvGraphicFramePr>
          <p:cNvPr id="3" name="Content Placeholder 2"/>
          <p:cNvGraphicFramePr>
            <a:graphicFrameLocks noGrp="1"/>
          </p:cNvGraphicFramePr>
          <p:nvPr>
            <p:ph sz="half" idx="4294967295"/>
            <p:extLst>
              <p:ext uri="{D42A27DB-BD31-4B8C-83A1-F6EECF244321}">
                <p14:modId xmlns:p14="http://schemas.microsoft.com/office/powerpoint/2010/main" val="2638154374"/>
              </p:ext>
            </p:extLst>
          </p:nvPr>
        </p:nvGraphicFramePr>
        <p:xfrm>
          <a:off x="3657600" y="819150"/>
          <a:ext cx="5181600" cy="378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3"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870088" y="3755822"/>
            <a:ext cx="1371600" cy="456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bwMode="gray">
          <a:xfrm>
            <a:off x="498488" y="971550"/>
            <a:ext cx="2743200" cy="27432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r"/>
            <a:r>
              <a:rPr lang="en-US" sz="2800" dirty="0">
                <a:solidFill>
                  <a:schemeClr val="bg1"/>
                </a:solidFill>
                <a:latin typeface="Museo Sans 500" pitchFamily="50" charset="0"/>
              </a:rPr>
              <a:t>Nimsoft</a:t>
            </a:r>
            <a:br>
              <a:rPr lang="en-US" sz="2800" dirty="0">
                <a:solidFill>
                  <a:schemeClr val="bg1"/>
                </a:solidFill>
                <a:latin typeface="Museo Sans 500" pitchFamily="50" charset="0"/>
              </a:rPr>
            </a:br>
            <a:r>
              <a:rPr lang="en-US" sz="2800" dirty="0">
                <a:solidFill>
                  <a:schemeClr val="bg1"/>
                </a:solidFill>
                <a:latin typeface="Museo Sans 500" pitchFamily="50" charset="0"/>
              </a:rPr>
              <a:t>Service Desk</a:t>
            </a:r>
          </a:p>
        </p:txBody>
      </p:sp>
      <p:pic>
        <p:nvPicPr>
          <p:cNvPr id="12295" name="Picture 7" descr="ITIL Process Compliant Sil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384" y="3796141"/>
            <a:ext cx="705816" cy="375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90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855770" y="1242485"/>
            <a:ext cx="2533716"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906570" y="3403277"/>
            <a:ext cx="2533716"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382146" y="3438200"/>
            <a:ext cx="2315853"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2703" y="1973614"/>
            <a:ext cx="2533716"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63395" y="1968333"/>
            <a:ext cx="2334604"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363395" y="2699810"/>
            <a:ext cx="2334604"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63395" y="1242485"/>
            <a:ext cx="2334604"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06569" y="2678065"/>
            <a:ext cx="2499849" cy="65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Prescriptive Service Management</a:t>
            </a:r>
            <a:endParaRPr lang="en-US" dirty="0"/>
          </a:p>
        </p:txBody>
      </p:sp>
      <p:sp>
        <p:nvSpPr>
          <p:cNvPr id="5" name="Rectangle 4"/>
          <p:cNvSpPr/>
          <p:nvPr/>
        </p:nvSpPr>
        <p:spPr bwMode="gray">
          <a:xfrm>
            <a:off x="3224784" y="1193802"/>
            <a:ext cx="5614416" cy="2743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Museo Sans 100" pitchFamily="50" charset="0"/>
              <a:cs typeface="Calibri" pitchFamily="34" charset="0"/>
            </a:endParaRPr>
          </a:p>
        </p:txBody>
      </p:sp>
      <p:pic>
        <p:nvPicPr>
          <p:cNvPr id="7" name="Picture 6" descr="http://www.nimsoft.com/wp-content/themes/nimsoft/images/icon_set/incident_management.png">
            <a:hlinkClick r:id="rId3"/>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9079" y="1262397"/>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8" name="Picture 8" descr="http://www.nimsoft.com/wp-content/themes/nimsoft/images/icon_set/problem_management.png">
            <a:hlinkClick r:id="rId5"/>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3204" y="1981471"/>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9" name="Picture 10" descr="http://www.nimsoft.com/wp-content/themes/nimsoft/images/icon_set/service_level_management.png">
            <a:hlinkClick r:id="rId7"/>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4195" y="3416520"/>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0" name="Picture 12" descr="http://www.nimsoft.com/wp-content/themes/nimsoft/images/icon_set/change_management.png">
            <a:hlinkClick r:id="rId9"/>
          </p:cNvPr>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0124" y="2732520"/>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1" name="Picture 14" descr="http://www.nimsoft.com/wp-content/themes/nimsoft/images/icon_set/configuration_management.png">
            <a:hlinkClick r:id="rId11"/>
          </p:cNvPr>
          <p:cNvPicPr>
            <a:picLocks noChangeAspect="1" noChangeArrowheads="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9771" y="3489960"/>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2" name="Picture 16" descr="http://www.nimsoft.com/wp-content/themes/nimsoft/images/icon_set/knowledge_management.png">
            <a:hlinkClick r:id="rId13"/>
          </p:cNvPr>
          <p:cNvPicPr>
            <a:picLocks noChangeAspect="1" noChangeArrowheads="1"/>
          </p:cNvPicPr>
          <p:nvPr/>
        </p:nvPicPr>
        <p:blipFill>
          <a:blip r:embed="rId1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3395" y="1269437"/>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p:spPr>
      </p:pic>
      <p:pic>
        <p:nvPicPr>
          <p:cNvPr id="13" name="Picture 36"/>
          <p:cNvPicPr>
            <a:picLocks noChangeArrowheads="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56379" y="2726015"/>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7"/>
          <p:cNvPicPr>
            <a:picLocks noChangeArrowheads="1"/>
          </p:cNvPicPr>
          <p:nvPr/>
        </p:nvPicPr>
        <p:blipFill>
          <a:blip r:embed="rId17">
            <a:duotone>
              <a:schemeClr val="accent5">
                <a:shade val="45000"/>
                <a:satMod val="135000"/>
              </a:schemeClr>
              <a:prstClr val="white"/>
            </a:duotone>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20328" y="2015849"/>
            <a:ext cx="548640" cy="548640"/>
          </a:xfrm>
          <a:prstGeom prst="rect">
            <a:avLst/>
          </a:prstGeom>
          <a:gradFill flip="none" rotWithShape="1">
            <a:gsLst>
              <a:gs pos="12000">
                <a:srgbClr val="151579"/>
              </a:gs>
              <a:gs pos="100000">
                <a:srgbClr val="0064AF"/>
              </a:gs>
            </a:gsLst>
            <a:lin ang="18900000" scaled="1"/>
            <a:tileRect/>
          </a:gra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2"/>
          <p:cNvSpPr txBox="1">
            <a:spLocks noChangeArrowheads="1"/>
          </p:cNvSpPr>
          <p:nvPr/>
        </p:nvSpPr>
        <p:spPr bwMode="auto">
          <a:xfrm>
            <a:off x="4069833" y="1376160"/>
            <a:ext cx="1427162"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Incident</a:t>
            </a:r>
            <a:endParaRPr lang="en-US" sz="1200" dirty="0">
              <a:latin typeface="Museo Sans 100" pitchFamily="50" charset="0"/>
              <a:cs typeface="Calibri" pitchFamily="34" charset="0"/>
            </a:endParaRPr>
          </a:p>
        </p:txBody>
      </p:sp>
      <p:sp>
        <p:nvSpPr>
          <p:cNvPr id="16" name="Text Box 11"/>
          <p:cNvSpPr txBox="1">
            <a:spLocks noChangeArrowheads="1"/>
          </p:cNvSpPr>
          <p:nvPr/>
        </p:nvSpPr>
        <p:spPr bwMode="auto">
          <a:xfrm>
            <a:off x="6613008" y="2802215"/>
            <a:ext cx="1018351"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useo Sans 100" pitchFamily="50" charset="0"/>
                <a:cs typeface="Calibri" pitchFamily="34" charset="0"/>
              </a:rPr>
              <a:t>Request</a:t>
            </a:r>
            <a:endParaRPr lang="en-US" sz="1200" dirty="0">
              <a:latin typeface="Museo Sans 100" pitchFamily="50" charset="0"/>
              <a:cs typeface="Calibri" pitchFamily="34" charset="0"/>
            </a:endParaRPr>
          </a:p>
        </p:txBody>
      </p:sp>
      <p:sp>
        <p:nvSpPr>
          <p:cNvPr id="17" name="Text Box 13"/>
          <p:cNvSpPr txBox="1">
            <a:spLocks noChangeArrowheads="1"/>
          </p:cNvSpPr>
          <p:nvPr/>
        </p:nvSpPr>
        <p:spPr bwMode="auto">
          <a:xfrm>
            <a:off x="4069833" y="2101903"/>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Problem</a:t>
            </a:r>
            <a:endParaRPr lang="en-US" sz="1200" dirty="0">
              <a:latin typeface="Museo Sans 100" pitchFamily="50" charset="0"/>
              <a:cs typeface="Calibri" pitchFamily="34" charset="0"/>
            </a:endParaRPr>
          </a:p>
        </p:txBody>
      </p:sp>
      <p:sp>
        <p:nvSpPr>
          <p:cNvPr id="18" name="Text Box 14"/>
          <p:cNvSpPr txBox="1">
            <a:spLocks noChangeArrowheads="1"/>
          </p:cNvSpPr>
          <p:nvPr/>
        </p:nvSpPr>
        <p:spPr bwMode="auto">
          <a:xfrm>
            <a:off x="4069833" y="2823960"/>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Change</a:t>
            </a:r>
            <a:endParaRPr lang="en-US" sz="1200" dirty="0">
              <a:latin typeface="Museo Sans 100" pitchFamily="50" charset="0"/>
              <a:cs typeface="Calibri" pitchFamily="34" charset="0"/>
            </a:endParaRPr>
          </a:p>
        </p:txBody>
      </p:sp>
      <p:sp>
        <p:nvSpPr>
          <p:cNvPr id="19" name="Text Box 14"/>
          <p:cNvSpPr txBox="1">
            <a:spLocks noChangeArrowheads="1"/>
          </p:cNvSpPr>
          <p:nvPr/>
        </p:nvSpPr>
        <p:spPr bwMode="auto">
          <a:xfrm>
            <a:off x="6577301" y="2136281"/>
            <a:ext cx="1536700"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Museo Sans 100" pitchFamily="50" charset="0"/>
                <a:cs typeface="Calibri" pitchFamily="34" charset="0"/>
              </a:rPr>
              <a:t>Catalog</a:t>
            </a:r>
            <a:endParaRPr lang="en-US" sz="1200" dirty="0">
              <a:latin typeface="Museo Sans 100" pitchFamily="50" charset="0"/>
              <a:cs typeface="Calibri" pitchFamily="34" charset="0"/>
            </a:endParaRPr>
          </a:p>
        </p:txBody>
      </p:sp>
      <p:sp>
        <p:nvSpPr>
          <p:cNvPr id="20" name="Text Box 14"/>
          <p:cNvSpPr txBox="1">
            <a:spLocks noChangeArrowheads="1"/>
          </p:cNvSpPr>
          <p:nvPr/>
        </p:nvSpPr>
        <p:spPr bwMode="auto">
          <a:xfrm>
            <a:off x="6560368" y="1389869"/>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Knowledge</a:t>
            </a:r>
            <a:endParaRPr lang="en-US" sz="1200" dirty="0">
              <a:latin typeface="Museo Sans 100" pitchFamily="50" charset="0"/>
              <a:cs typeface="Calibri" pitchFamily="34" charset="0"/>
            </a:endParaRPr>
          </a:p>
        </p:txBody>
      </p:sp>
      <p:sp>
        <p:nvSpPr>
          <p:cNvPr id="21" name="Text Box 14"/>
          <p:cNvSpPr txBox="1">
            <a:spLocks noChangeArrowheads="1"/>
          </p:cNvSpPr>
          <p:nvPr/>
        </p:nvSpPr>
        <p:spPr bwMode="auto">
          <a:xfrm>
            <a:off x="4086744" y="3642360"/>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Configuration</a:t>
            </a:r>
            <a:endParaRPr lang="en-US" sz="1200" dirty="0">
              <a:latin typeface="Museo Sans 100" pitchFamily="50" charset="0"/>
              <a:cs typeface="Calibri" pitchFamily="34" charset="0"/>
            </a:endParaRPr>
          </a:p>
        </p:txBody>
      </p:sp>
      <p:sp>
        <p:nvSpPr>
          <p:cNvPr id="22" name="Text Box 14"/>
          <p:cNvSpPr txBox="1">
            <a:spLocks noChangeArrowheads="1"/>
          </p:cNvSpPr>
          <p:nvPr/>
        </p:nvSpPr>
        <p:spPr bwMode="auto">
          <a:xfrm>
            <a:off x="6611168" y="3536952"/>
            <a:ext cx="1308100" cy="276999"/>
          </a:xfrm>
          <a:prstGeom prst="rect">
            <a:avLst/>
          </a:prstGeom>
          <a:noFill/>
          <a:ln w="9525">
            <a:noFill/>
            <a:miter lim="800000"/>
            <a:headEnd/>
            <a:tailEnd/>
          </a:ln>
        </p:spPr>
        <p:txBody>
          <a:bodyPr>
            <a:spAutoFit/>
          </a:bodyPr>
          <a:lstStyle/>
          <a:p>
            <a:pPr>
              <a:spcBef>
                <a:spcPct val="50000"/>
              </a:spcBef>
            </a:pPr>
            <a:r>
              <a:rPr lang="en-US" sz="1200" dirty="0" smtClean="0">
                <a:latin typeface="Museo Sans 100" pitchFamily="50" charset="0"/>
                <a:cs typeface="Calibri" pitchFamily="34" charset="0"/>
              </a:rPr>
              <a:t>Service Level</a:t>
            </a:r>
            <a:endParaRPr lang="en-US" sz="1200" dirty="0">
              <a:latin typeface="Museo Sans 100" pitchFamily="50" charset="0"/>
              <a:cs typeface="Calibri" pitchFamily="34" charset="0"/>
            </a:endParaRPr>
          </a:p>
        </p:txBody>
      </p:sp>
      <p:sp>
        <p:nvSpPr>
          <p:cNvPr id="23" name="Rectangle 22"/>
          <p:cNvSpPr/>
          <p:nvPr/>
        </p:nvSpPr>
        <p:spPr bwMode="gray">
          <a:xfrm>
            <a:off x="307355" y="1260396"/>
            <a:ext cx="2743200" cy="27432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outerShdw blurRad="50800" dist="38100" dir="2700000" algn="tl" rotWithShape="0">
              <a:prstClr val="black">
                <a:alpha val="40000"/>
              </a:prstClr>
            </a:outerShdw>
          </a:effectLst>
        </p:spPr>
        <p:txBody>
          <a:bodyPr wrap="square" rtlCol="0" anchor="ctr">
            <a:noAutofit/>
          </a:bodyPr>
          <a:lstStyle/>
          <a:p>
            <a:pPr algn="r"/>
            <a:r>
              <a:rPr lang="en-US" sz="2800" dirty="0">
                <a:solidFill>
                  <a:schemeClr val="bg1"/>
                </a:solidFill>
                <a:latin typeface="Museo Sans 500" pitchFamily="50" charset="0"/>
              </a:rPr>
              <a:t>Nimsoft</a:t>
            </a:r>
            <a:br>
              <a:rPr lang="en-US" sz="2800" dirty="0">
                <a:solidFill>
                  <a:schemeClr val="bg1"/>
                </a:solidFill>
                <a:latin typeface="Museo Sans 500" pitchFamily="50" charset="0"/>
              </a:rPr>
            </a:br>
            <a:r>
              <a:rPr lang="en-US" sz="2800" dirty="0">
                <a:solidFill>
                  <a:schemeClr val="bg1"/>
                </a:solidFill>
                <a:latin typeface="Museo Sans 500" pitchFamily="50" charset="0"/>
              </a:rPr>
              <a:t>Service Desk</a:t>
            </a:r>
          </a:p>
        </p:txBody>
      </p:sp>
    </p:spTree>
    <p:extLst>
      <p:ext uri="{BB962C8B-B14F-4D97-AF65-F5344CB8AC3E}">
        <p14:creationId xmlns:p14="http://schemas.microsoft.com/office/powerpoint/2010/main" val="2290691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racle BI Consulting : E-Business Suite Managed Services">
            <a:hlinkClick r:id="rId3" tooltip="Business Intelligence Consulting : E-Business Suite Managed Service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400300" cy="1000125"/>
          </a:xfrm>
          <a:prstGeom prst="rect">
            <a:avLst/>
          </a:prstGeom>
          <a:noFill/>
          <a:extLst>
            <a:ext uri="{909E8E84-426E-40DD-AFC4-6F175D3DCCD1}">
              <a14:hiddenFill xmlns:a14="http://schemas.microsoft.com/office/drawing/2010/main">
                <a:solidFill>
                  <a:srgbClr val="FFFFFF"/>
                </a:solidFill>
              </a14:hiddenFill>
            </a:ext>
          </a:extLst>
        </p:spPr>
      </p:pic>
      <p:sp>
        <p:nvSpPr>
          <p:cNvPr id="24578" name="Title 3"/>
          <p:cNvSpPr>
            <a:spLocks noGrp="1"/>
          </p:cNvSpPr>
          <p:nvPr>
            <p:ph type="title"/>
          </p:nvPr>
        </p:nvSpPr>
        <p:spPr>
          <a:xfrm>
            <a:off x="230718" y="54769"/>
            <a:ext cx="8686800" cy="629840"/>
          </a:xfrm>
        </p:spPr>
        <p:txBody>
          <a:bodyPr/>
          <a:lstStyle/>
          <a:p>
            <a:r>
              <a:rPr lang="en-US" sz="2800" dirty="0" smtClean="0"/>
              <a:t>Apps Associates, EMEA</a:t>
            </a:r>
          </a:p>
        </p:txBody>
      </p:sp>
      <p:sp>
        <p:nvSpPr>
          <p:cNvPr id="24579" name="Rectangle 1"/>
          <p:cNvSpPr>
            <a:spLocks noChangeArrowheads="1"/>
          </p:cNvSpPr>
          <p:nvPr/>
        </p:nvSpPr>
        <p:spPr bwMode="auto">
          <a:xfrm>
            <a:off x="304800" y="742950"/>
            <a:ext cx="824494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i="1" dirty="0">
                <a:latin typeface="Museo Sans 300" pitchFamily="50" charset="0"/>
              </a:rPr>
              <a:t>“Nimsoft Service Desk enables us to respond more quickly to client requests and utilize email as well as Web-based communications to provide prompt, personalized service to multiple clients,”. We now have a robust MSP-ready solution that will grow with us, support our ITIL adoption efforts, and help us proactively manage SLAs </a:t>
            </a:r>
            <a:r>
              <a:rPr lang="en-US" sz="2400" i="1" dirty="0" smtClean="0">
                <a:latin typeface="Museo Sans 300" pitchFamily="50" charset="0"/>
              </a:rPr>
              <a:t>and customer </a:t>
            </a:r>
            <a:r>
              <a:rPr lang="en-US" sz="2400" i="1" dirty="0">
                <a:latin typeface="Museo Sans 300" pitchFamily="50" charset="0"/>
              </a:rPr>
              <a:t>satisfaction.”</a:t>
            </a:r>
          </a:p>
          <a:p>
            <a:pPr algn="r"/>
            <a:endParaRPr lang="de-DE" sz="2400" i="1" dirty="0" smtClean="0">
              <a:latin typeface="Museo Sans 300" pitchFamily="50" charset="0"/>
            </a:endParaRPr>
          </a:p>
          <a:p>
            <a:pPr algn="r"/>
            <a:r>
              <a:rPr lang="de-DE" sz="2400" i="1" dirty="0" smtClean="0">
                <a:latin typeface="Museo Sans 300" pitchFamily="50" charset="0"/>
              </a:rPr>
              <a:t>-</a:t>
            </a:r>
            <a:r>
              <a:rPr lang="en-US" sz="2400" i="1" dirty="0" err="1">
                <a:latin typeface="Museo Sans 300" pitchFamily="50" charset="0"/>
              </a:rPr>
              <a:t>Thiru</a:t>
            </a:r>
            <a:r>
              <a:rPr lang="en-US" sz="2400" i="1" dirty="0">
                <a:latin typeface="Museo Sans 300" pitchFamily="50" charset="0"/>
              </a:rPr>
              <a:t> </a:t>
            </a:r>
            <a:r>
              <a:rPr lang="en-US" sz="2400" i="1" dirty="0" err="1">
                <a:latin typeface="Museo Sans 300" pitchFamily="50" charset="0"/>
              </a:rPr>
              <a:t>Sadagopan</a:t>
            </a:r>
            <a:r>
              <a:rPr lang="en-US" sz="2400" i="1" dirty="0">
                <a:latin typeface="Museo Sans 300" pitchFamily="50" charset="0"/>
              </a:rPr>
              <a:t>, Director of Infrastructure Managed Services at Apps Associates</a:t>
            </a:r>
          </a:p>
        </p:txBody>
      </p:sp>
    </p:spTree>
    <p:extLst>
      <p:ext uri="{BB962C8B-B14F-4D97-AF65-F5344CB8AC3E}">
        <p14:creationId xmlns:p14="http://schemas.microsoft.com/office/powerpoint/2010/main" val="250725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71800"/>
            <a:ext cx="9144000" cy="18288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Nimsoft</a:t>
            </a:r>
            <a:r>
              <a:rPr lang="en-US" dirty="0" smtClean="0"/>
              <a:t>. Leading from the front.</a:t>
            </a:r>
            <a:endParaRPr lang="en-US" b="1" dirty="0">
              <a:solidFill>
                <a:srgbClr val="55892E"/>
              </a:solidFill>
            </a:endParaRPr>
          </a:p>
        </p:txBody>
      </p:sp>
      <p:sp>
        <p:nvSpPr>
          <p:cNvPr id="3" name="Content Placeholder 2"/>
          <p:cNvSpPr>
            <a:spLocks noGrp="1"/>
          </p:cNvSpPr>
          <p:nvPr>
            <p:ph idx="1"/>
          </p:nvPr>
        </p:nvSpPr>
        <p:spPr>
          <a:xfrm>
            <a:off x="4809194" y="666750"/>
            <a:ext cx="4343400" cy="4000500"/>
          </a:xfrm>
        </p:spPr>
        <p:txBody>
          <a:bodyPr>
            <a:noAutofit/>
          </a:bodyPr>
          <a:lstStyle/>
          <a:p>
            <a:pPr marL="0" indent="0">
              <a:buNone/>
            </a:pPr>
            <a:r>
              <a:rPr lang="en-US" sz="1200" b="1" kern="0" dirty="0">
                <a:solidFill>
                  <a:srgbClr val="50822F"/>
                </a:solidFill>
              </a:rPr>
              <a:t>Nimsoft Fast Facts</a:t>
            </a:r>
          </a:p>
          <a:p>
            <a:r>
              <a:rPr lang="en-US" sz="1200" dirty="0" smtClean="0"/>
              <a:t>Founded </a:t>
            </a:r>
            <a:r>
              <a:rPr lang="en-US" sz="1200" dirty="0"/>
              <a:t>in 1998</a:t>
            </a:r>
          </a:p>
          <a:p>
            <a:r>
              <a:rPr lang="en-US" sz="1200" dirty="0" smtClean="0"/>
              <a:t>Acquired </a:t>
            </a:r>
            <a:r>
              <a:rPr lang="en-US" sz="1200" dirty="0"/>
              <a:t>by CA in 2010</a:t>
            </a:r>
          </a:p>
          <a:p>
            <a:r>
              <a:rPr lang="en-US" sz="1200" dirty="0" smtClean="0"/>
              <a:t>More </a:t>
            </a:r>
            <a:r>
              <a:rPr lang="en-US" sz="1200" dirty="0"/>
              <a:t>than 1,000 customers in </a:t>
            </a:r>
            <a:r>
              <a:rPr lang="en-US" sz="1200" dirty="0" smtClean="0"/>
              <a:t>36 countries; </a:t>
            </a:r>
            <a:r>
              <a:rPr lang="de-DE" sz="1200" dirty="0" smtClean="0"/>
              <a:t>450+ Service Providers</a:t>
            </a:r>
            <a:endParaRPr lang="en-US" sz="1200" dirty="0"/>
          </a:p>
          <a:p>
            <a:r>
              <a:rPr lang="en-US" sz="1200" dirty="0" smtClean="0"/>
              <a:t>More </a:t>
            </a:r>
            <a:r>
              <a:rPr lang="en-US" sz="1200" dirty="0"/>
              <a:t>than 20,000 end-user </a:t>
            </a:r>
            <a:r>
              <a:rPr lang="en-US" sz="1200" dirty="0" smtClean="0"/>
              <a:t>environments monitored </a:t>
            </a:r>
            <a:r>
              <a:rPr lang="en-US" sz="1200" dirty="0"/>
              <a:t>by </a:t>
            </a:r>
            <a:r>
              <a:rPr lang="en-US" sz="1200" dirty="0" smtClean="0"/>
              <a:t>Nimsoft service </a:t>
            </a:r>
            <a:r>
              <a:rPr lang="en-US" sz="1200" dirty="0"/>
              <a:t>provider </a:t>
            </a:r>
            <a:r>
              <a:rPr lang="en-US" sz="1200" dirty="0" smtClean="0"/>
              <a:t>customers</a:t>
            </a:r>
          </a:p>
          <a:p>
            <a:r>
              <a:rPr lang="en-US" sz="1200" dirty="0" smtClean="0"/>
              <a:t>Direct offices in USA</a:t>
            </a:r>
            <a:r>
              <a:rPr lang="en-US" sz="1200" dirty="0"/>
              <a:t>, UK, Spain, Norway, Germany, Sweden, Australia, Benelux, Singapore, India, Latin </a:t>
            </a:r>
            <a:r>
              <a:rPr lang="en-US" sz="1200" dirty="0" smtClean="0"/>
              <a:t>America</a:t>
            </a:r>
            <a:endParaRPr lang="en-US" sz="1200" dirty="0"/>
          </a:p>
          <a:p>
            <a:r>
              <a:rPr lang="en-US" sz="1200" dirty="0" smtClean="0"/>
              <a:t>Headquartered </a:t>
            </a:r>
            <a:r>
              <a:rPr lang="en-US" sz="1200" dirty="0"/>
              <a:t>in Campbell</a:t>
            </a:r>
            <a:r>
              <a:rPr lang="en-US" sz="1200" dirty="0" smtClean="0"/>
              <a:t>, California</a:t>
            </a:r>
          </a:p>
          <a:p>
            <a:endParaRPr lang="en-US" sz="1200" dirty="0" smtClean="0"/>
          </a:p>
        </p:txBody>
      </p:sp>
      <p:sp>
        <p:nvSpPr>
          <p:cNvPr id="7" name="Rectangle 6"/>
          <p:cNvSpPr/>
          <p:nvPr/>
        </p:nvSpPr>
        <p:spPr>
          <a:xfrm>
            <a:off x="228600" y="742951"/>
            <a:ext cx="4419600" cy="1077218"/>
          </a:xfrm>
          <a:prstGeom prst="rect">
            <a:avLst/>
          </a:prstGeom>
        </p:spPr>
        <p:txBody>
          <a:bodyPr wrap="square">
            <a:spAutoFit/>
          </a:bodyPr>
          <a:lstStyle/>
          <a:p>
            <a:pPr lvl="0" eaLnBrk="0" hangingPunct="0">
              <a:buNone/>
              <a:defRPr/>
            </a:pPr>
            <a:r>
              <a:rPr lang="en-US" sz="1600" b="1" kern="0" dirty="0" smtClean="0">
                <a:solidFill>
                  <a:schemeClr val="bg1">
                    <a:lumMod val="75000"/>
                  </a:schemeClr>
                </a:solidFill>
                <a:latin typeface="Museo Sans 300" pitchFamily="50" charset="0"/>
                <a:ea typeface="Verdana" pitchFamily="34" charset="0"/>
                <a:cs typeface="Verdana" pitchFamily="34" charset="0"/>
              </a:rPr>
              <a:t>The first to deliver a Unified Management™ </a:t>
            </a:r>
            <a:r>
              <a:rPr lang="en-US" sz="1600" b="1" kern="0" dirty="0" smtClean="0">
                <a:solidFill>
                  <a:srgbClr val="50822F"/>
                </a:solidFill>
                <a:latin typeface="Museo Sans 300" pitchFamily="50" charset="0"/>
                <a:ea typeface="Verdana" pitchFamily="34" charset="0"/>
                <a:cs typeface="Verdana" pitchFamily="34" charset="0"/>
              </a:rPr>
              <a:t>solution across </a:t>
            </a:r>
            <a:r>
              <a:rPr lang="en-US" sz="2400" b="1" kern="0" dirty="0" smtClean="0">
                <a:solidFill>
                  <a:srgbClr val="50822F"/>
                </a:solidFill>
                <a:latin typeface="Museo Sans 300" pitchFamily="50" charset="0"/>
                <a:ea typeface="Verdana" pitchFamily="34" charset="0"/>
                <a:cs typeface="Verdana" pitchFamily="34" charset="0"/>
              </a:rPr>
              <a:t>datacenter and cloud</a:t>
            </a:r>
          </a:p>
        </p:txBody>
      </p:sp>
      <p:pic>
        <p:nvPicPr>
          <p:cNvPr id="14" name="Picture 13"/>
          <p:cNvPicPr>
            <a:picLocks noChangeAspect="1" noChangeArrowheads="1"/>
          </p:cNvPicPr>
          <p:nvPr/>
        </p:nvPicPr>
        <p:blipFill>
          <a:blip r:embed="rId3" cstate="print"/>
          <a:srcRect l="2168" r="3590" b="5120"/>
          <a:stretch>
            <a:fillRect/>
          </a:stretch>
        </p:blipFill>
        <p:spPr bwMode="auto">
          <a:xfrm>
            <a:off x="5105400" y="3119082"/>
            <a:ext cx="3048000" cy="1697104"/>
          </a:xfrm>
          <a:prstGeom prst="roundRect">
            <a:avLst>
              <a:gd name="adj" fmla="val 6445"/>
            </a:avLst>
          </a:prstGeom>
          <a:ln w="28575">
            <a:solidFill>
              <a:schemeClr val="tx1">
                <a:lumMod val="50000"/>
                <a:lumOff val="50000"/>
              </a:schemeClr>
            </a:solidFill>
          </a:ln>
          <a:effectLst/>
          <a:scene3d>
            <a:camera prst="perspectiveContrastingLeftFacing"/>
            <a:lightRig rig="threePt" dir="t"/>
          </a:scene3d>
        </p:spPr>
      </p:pic>
      <p:pic>
        <p:nvPicPr>
          <p:cNvPr id="12" name="Picture 2" descr="C:\Users\felsa01\Desktop\illustration.gif"/>
          <p:cNvPicPr>
            <a:picLocks noChangeAspect="1" noChangeArrowheads="1"/>
          </p:cNvPicPr>
          <p:nvPr/>
        </p:nvPicPr>
        <p:blipFill>
          <a:blip r:embed="rId4" cstate="print"/>
          <a:srcRect l="8313" t="13333" r="8267"/>
          <a:stretch>
            <a:fillRect/>
          </a:stretch>
        </p:blipFill>
        <p:spPr bwMode="auto">
          <a:xfrm>
            <a:off x="152399" y="1581150"/>
            <a:ext cx="4828309" cy="3124200"/>
          </a:xfrm>
          <a:prstGeom prst="rect">
            <a:avLst/>
          </a:prstGeom>
          <a:noFill/>
        </p:spPr>
      </p:pic>
    </p:spTree>
    <p:extLst>
      <p:ext uri="{BB962C8B-B14F-4D97-AF65-F5344CB8AC3E}">
        <p14:creationId xmlns:p14="http://schemas.microsoft.com/office/powerpoint/2010/main" val="385615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10" presetClass="entr" presetSubtype="0"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Nimsoft Service Desk</a:t>
            </a:r>
            <a:endParaRPr lang="en-US" dirty="0"/>
          </a:p>
        </p:txBody>
      </p:sp>
      <p:sp>
        <p:nvSpPr>
          <p:cNvPr id="3" name="Content Placeholder 2"/>
          <p:cNvSpPr>
            <a:spLocks noGrp="1"/>
          </p:cNvSpPr>
          <p:nvPr>
            <p:ph idx="1"/>
          </p:nvPr>
        </p:nvSpPr>
        <p:spPr>
          <a:xfrm>
            <a:off x="228600" y="742950"/>
            <a:ext cx="8610600" cy="3714750"/>
          </a:xfrm>
        </p:spPr>
        <p:txBody>
          <a:bodyPr>
            <a:normAutofit fontScale="92500" lnSpcReduction="10000"/>
          </a:bodyPr>
          <a:lstStyle/>
          <a:p>
            <a:r>
              <a:rPr lang="en-US" dirty="0"/>
              <a:t>Incident </a:t>
            </a:r>
            <a:r>
              <a:rPr lang="en-US" dirty="0" smtClean="0"/>
              <a:t>Management</a:t>
            </a:r>
          </a:p>
          <a:p>
            <a:pPr lvl="1"/>
            <a:r>
              <a:rPr lang="en-US" dirty="0" smtClean="0"/>
              <a:t>Pre-packaged workflows make it easy to identify, register, prioritize, categorize, and track incidents reported to your service desk</a:t>
            </a:r>
          </a:p>
          <a:p>
            <a:r>
              <a:rPr lang="en-US" dirty="0" smtClean="0"/>
              <a:t>Problem Management</a:t>
            </a:r>
          </a:p>
          <a:p>
            <a:pPr lvl="1"/>
            <a:r>
              <a:rPr lang="en-US" dirty="0" smtClean="0"/>
              <a:t>Identify </a:t>
            </a:r>
            <a:r>
              <a:rPr lang="en-US" dirty="0"/>
              <a:t>chronic service issues and prevent recurrences to eliminate the impact of these issues on the </a:t>
            </a:r>
            <a:r>
              <a:rPr lang="en-US" dirty="0" smtClean="0"/>
              <a:t>business</a:t>
            </a:r>
          </a:p>
          <a:p>
            <a:r>
              <a:rPr lang="de-DE" dirty="0" smtClean="0"/>
              <a:t>Change Management</a:t>
            </a:r>
          </a:p>
          <a:p>
            <a:pPr lvl="1"/>
            <a:r>
              <a:rPr lang="en-US" dirty="0"/>
              <a:t>Evaluate, prioritize, plan, test, document, and implement change requests using ITIL compatible best </a:t>
            </a:r>
            <a:r>
              <a:rPr lang="en-US" dirty="0" smtClean="0"/>
              <a:t>practices</a:t>
            </a:r>
          </a:p>
          <a:p>
            <a:r>
              <a:rPr lang="de-DE" dirty="0" smtClean="0"/>
              <a:t>Confiuration Management</a:t>
            </a:r>
          </a:p>
          <a:p>
            <a:pPr lvl="1"/>
            <a:r>
              <a:rPr lang="en-US" dirty="0"/>
              <a:t>A consolidated and actionable view of devices, relationships, requests, alarms, incidents, problems, known errors, changes, and </a:t>
            </a:r>
            <a:r>
              <a:rPr lang="en-US" dirty="0" smtClean="0"/>
              <a:t>releases</a:t>
            </a:r>
            <a:endParaRPr lang="en-US" dirty="0"/>
          </a:p>
          <a:p>
            <a:pPr lvl="1"/>
            <a:endParaRPr lang="en-US" dirty="0"/>
          </a:p>
          <a:p>
            <a:endParaRPr lang="en-US" dirty="0" smtClean="0"/>
          </a:p>
        </p:txBody>
      </p:sp>
    </p:spTree>
    <p:extLst>
      <p:ext uri="{BB962C8B-B14F-4D97-AF65-F5344CB8AC3E}">
        <p14:creationId xmlns:p14="http://schemas.microsoft.com/office/powerpoint/2010/main" val="1247818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Nimsoft Service Desk</a:t>
            </a:r>
            <a:endParaRPr lang="en-US" dirty="0"/>
          </a:p>
        </p:txBody>
      </p:sp>
      <p:sp>
        <p:nvSpPr>
          <p:cNvPr id="3" name="Content Placeholder 2"/>
          <p:cNvSpPr>
            <a:spLocks noGrp="1"/>
          </p:cNvSpPr>
          <p:nvPr>
            <p:ph idx="1"/>
          </p:nvPr>
        </p:nvSpPr>
        <p:spPr>
          <a:xfrm>
            <a:off x="228600" y="742950"/>
            <a:ext cx="8610600" cy="3714750"/>
          </a:xfrm>
        </p:spPr>
        <p:txBody>
          <a:bodyPr>
            <a:normAutofit/>
          </a:bodyPr>
          <a:lstStyle/>
          <a:p>
            <a:r>
              <a:rPr lang="de-DE" dirty="0" smtClean="0"/>
              <a:t>CMDB</a:t>
            </a:r>
          </a:p>
          <a:p>
            <a:pPr lvl="1"/>
            <a:r>
              <a:rPr lang="en-US" dirty="0"/>
              <a:t>Manage configuration items (</a:t>
            </a:r>
            <a:r>
              <a:rPr lang="en-US" dirty="0" smtClean="0"/>
              <a:t>CI’s/Service Assets)</a:t>
            </a:r>
            <a:endParaRPr lang="en-US" dirty="0"/>
          </a:p>
          <a:p>
            <a:r>
              <a:rPr lang="en-US" dirty="0" smtClean="0"/>
              <a:t>Knowledge Management</a:t>
            </a:r>
          </a:p>
          <a:p>
            <a:pPr lvl="1"/>
            <a:r>
              <a:rPr lang="en-US" dirty="0"/>
              <a:t>Improve the quality of decision making with using optimal, and vetted, information to resolve service </a:t>
            </a:r>
            <a:r>
              <a:rPr lang="en-US" dirty="0" smtClean="0"/>
              <a:t>issues</a:t>
            </a:r>
          </a:p>
          <a:p>
            <a:r>
              <a:rPr lang="de-DE" dirty="0" smtClean="0"/>
              <a:t>Service Catalog &amp; Request Management</a:t>
            </a:r>
          </a:p>
          <a:p>
            <a:pPr lvl="1"/>
            <a:r>
              <a:rPr lang="en-US" dirty="0"/>
              <a:t>Empowers end users to help themselves, and provides an easy way for them to submit requests for </a:t>
            </a:r>
            <a:r>
              <a:rPr lang="en-US" dirty="0" smtClean="0"/>
              <a:t>services</a:t>
            </a:r>
            <a:endParaRPr lang="en-US" dirty="0"/>
          </a:p>
          <a:p>
            <a:r>
              <a:rPr lang="de-DE" dirty="0" smtClean="0"/>
              <a:t>SLM</a:t>
            </a:r>
          </a:p>
          <a:p>
            <a:pPr lvl="1"/>
            <a:r>
              <a:rPr lang="en-US" dirty="0"/>
              <a:t>Set, meet, and exceed your </a:t>
            </a:r>
            <a:r>
              <a:rPr lang="en-US" dirty="0" smtClean="0"/>
              <a:t>SLAs</a:t>
            </a:r>
            <a:endParaRPr lang="en-US" dirty="0"/>
          </a:p>
          <a:p>
            <a:endParaRPr lang="en-US" dirty="0"/>
          </a:p>
          <a:p>
            <a:endParaRPr lang="en-US" dirty="0" smtClean="0"/>
          </a:p>
        </p:txBody>
      </p:sp>
    </p:spTree>
    <p:extLst>
      <p:ext uri="{BB962C8B-B14F-4D97-AF65-F5344CB8AC3E}">
        <p14:creationId xmlns:p14="http://schemas.microsoft.com/office/powerpoint/2010/main" val="2407477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C:\share\work\@Graphic Elements\@Graphic Elements\error-icon.gif"/>
          <p:cNvPicPr>
            <a:picLocks noChangeAspect="1" noChangeArrowheads="1"/>
          </p:cNvPicPr>
          <p:nvPr/>
        </p:nvPicPr>
        <p:blipFill>
          <a:blip r:embed="rId2" cstate="print"/>
          <a:srcRect/>
          <a:stretch>
            <a:fillRect/>
          </a:stretch>
        </p:blipFill>
        <p:spPr bwMode="auto">
          <a:xfrm flipH="1">
            <a:off x="5802006" y="2787615"/>
            <a:ext cx="2808595" cy="1612936"/>
          </a:xfrm>
          <a:prstGeom prst="rect">
            <a:avLst/>
          </a:prstGeom>
          <a:noFill/>
        </p:spPr>
      </p:pic>
      <p:sp>
        <p:nvSpPr>
          <p:cNvPr id="2" name="Title 1"/>
          <p:cNvSpPr>
            <a:spLocks noGrp="1"/>
          </p:cNvSpPr>
          <p:nvPr>
            <p:ph type="title"/>
          </p:nvPr>
        </p:nvSpPr>
        <p:spPr/>
        <p:txBody>
          <a:bodyPr>
            <a:normAutofit fontScale="90000"/>
          </a:bodyPr>
          <a:lstStyle/>
          <a:p>
            <a:r>
              <a:rPr lang="en-US" sz="1600" dirty="0" smtClean="0"/>
              <a:t>Nimsoft Service Desk</a:t>
            </a:r>
            <a:br>
              <a:rPr lang="en-US" sz="1600" dirty="0" smtClean="0"/>
            </a:br>
            <a:r>
              <a:rPr lang="en-US" dirty="0" smtClean="0"/>
              <a:t>Incident Management</a:t>
            </a:r>
            <a:endParaRPr lang="en-US" dirty="0"/>
          </a:p>
        </p:txBody>
      </p:sp>
      <p:sp>
        <p:nvSpPr>
          <p:cNvPr id="3" name="Content Placeholder 2"/>
          <p:cNvSpPr>
            <a:spLocks noGrp="1"/>
          </p:cNvSpPr>
          <p:nvPr>
            <p:ph idx="1"/>
          </p:nvPr>
        </p:nvSpPr>
        <p:spPr/>
        <p:txBody>
          <a:bodyPr>
            <a:normAutofit fontScale="92500"/>
          </a:bodyPr>
          <a:lstStyle/>
          <a:p>
            <a:r>
              <a:rPr lang="en-US" dirty="0" smtClean="0"/>
              <a:t>Pre-packaged workflows make it easy to identify, register, prioritize, categorize, and track incidents reported to your service desk.</a:t>
            </a:r>
          </a:p>
          <a:p>
            <a:pPr lvl="1"/>
            <a:endParaRPr lang="en-US" dirty="0" smtClean="0"/>
          </a:p>
          <a:p>
            <a:r>
              <a:rPr lang="en-US" dirty="0" smtClean="0"/>
              <a:t>Benefits:</a:t>
            </a:r>
          </a:p>
          <a:p>
            <a:pPr lvl="1"/>
            <a:r>
              <a:rPr lang="en-US" dirty="0" smtClean="0"/>
              <a:t>Tight integration with Knowledge Management to increase efficiency and lower mean time to resolution</a:t>
            </a:r>
          </a:p>
          <a:p>
            <a:pPr lvl="1"/>
            <a:r>
              <a:rPr lang="en-US" dirty="0" smtClean="0"/>
              <a:t>Prebuilt </a:t>
            </a:r>
            <a:r>
              <a:rPr lang="en-US" dirty="0"/>
              <a:t>incident templates </a:t>
            </a:r>
            <a:r>
              <a:rPr lang="en-US" dirty="0" smtClean="0"/>
              <a:t>ensure </a:t>
            </a:r>
            <a:br>
              <a:rPr lang="en-US" dirty="0" smtClean="0"/>
            </a:br>
            <a:r>
              <a:rPr lang="en-US" dirty="0" smtClean="0"/>
              <a:t>accurate information is collected to </a:t>
            </a:r>
            <a:br>
              <a:rPr lang="en-US" dirty="0" smtClean="0"/>
            </a:br>
            <a:r>
              <a:rPr lang="en-US" dirty="0" smtClean="0"/>
              <a:t>increase 1</a:t>
            </a:r>
            <a:r>
              <a:rPr lang="en-US" baseline="30000" dirty="0" smtClean="0"/>
              <a:t>st</a:t>
            </a:r>
            <a:r>
              <a:rPr lang="en-US" dirty="0" smtClean="0"/>
              <a:t> contact resolution</a:t>
            </a:r>
            <a:endParaRPr lang="en-US" dirty="0"/>
          </a:p>
          <a:p>
            <a:pPr lvl="1"/>
            <a:r>
              <a:rPr lang="en-US" dirty="0" smtClean="0"/>
              <a:t>Flexible workflow to increase </a:t>
            </a:r>
            <a:br>
              <a:rPr lang="en-US" dirty="0" smtClean="0"/>
            </a:br>
            <a:r>
              <a:rPr lang="en-US" dirty="0" smtClean="0"/>
              <a:t>response efficiency and quality</a:t>
            </a:r>
          </a:p>
        </p:txBody>
      </p:sp>
    </p:spTree>
    <p:extLst>
      <p:ext uri="{BB962C8B-B14F-4D97-AF65-F5344CB8AC3E}">
        <p14:creationId xmlns:p14="http://schemas.microsoft.com/office/powerpoint/2010/main" val="213082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Nimsoft Service Desk</a:t>
            </a:r>
            <a:br>
              <a:rPr lang="en-US" sz="1600" dirty="0" smtClean="0"/>
            </a:br>
            <a:r>
              <a:rPr lang="en-US" dirty="0" smtClean="0"/>
              <a:t>Problem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Identify chronic service issues and prevent recurrences to eliminate the impact of these issues on the business.</a:t>
            </a:r>
          </a:p>
          <a:p>
            <a:pPr lvl="1"/>
            <a:endParaRPr lang="en-US" dirty="0" smtClean="0"/>
          </a:p>
          <a:p>
            <a:r>
              <a:rPr lang="en-US" dirty="0" smtClean="0"/>
              <a:t>Benefits:</a:t>
            </a:r>
          </a:p>
          <a:p>
            <a:pPr lvl="1"/>
            <a:r>
              <a:rPr lang="en-US" dirty="0" smtClean="0"/>
              <a:t>Identify chronic issues which impact business services</a:t>
            </a:r>
          </a:p>
          <a:p>
            <a:pPr lvl="1"/>
            <a:r>
              <a:rPr lang="en-US" dirty="0" smtClean="0"/>
              <a:t>Link </a:t>
            </a:r>
            <a:r>
              <a:rPr lang="en-US" dirty="0"/>
              <a:t>multiple incidents to a </a:t>
            </a:r>
            <a:r>
              <a:rPr lang="en-US" dirty="0" smtClean="0"/>
              <a:t>single</a:t>
            </a:r>
            <a:br>
              <a:rPr lang="en-US" dirty="0" smtClean="0"/>
            </a:br>
            <a:r>
              <a:rPr lang="en-US" dirty="0" smtClean="0"/>
              <a:t>problem to efficiently solve, and</a:t>
            </a:r>
            <a:br>
              <a:rPr lang="en-US" dirty="0" smtClean="0"/>
            </a:br>
            <a:r>
              <a:rPr lang="en-US" dirty="0" smtClean="0"/>
              <a:t>close, any related incidents</a:t>
            </a:r>
          </a:p>
          <a:p>
            <a:pPr lvl="1"/>
            <a:r>
              <a:rPr lang="en-US" dirty="0" smtClean="0"/>
              <a:t>Capture workarounds, solutions, </a:t>
            </a:r>
            <a:br>
              <a:rPr lang="en-US" dirty="0" smtClean="0"/>
            </a:br>
            <a:r>
              <a:rPr lang="en-US" dirty="0" smtClean="0"/>
              <a:t>or known-error information in</a:t>
            </a:r>
            <a:br>
              <a:rPr lang="en-US" dirty="0" smtClean="0"/>
            </a:br>
            <a:r>
              <a:rPr lang="en-US" dirty="0" smtClean="0"/>
              <a:t>the Knowledge Management to</a:t>
            </a:r>
            <a:br>
              <a:rPr lang="en-US" dirty="0" smtClean="0"/>
            </a:br>
            <a:r>
              <a:rPr lang="en-US" dirty="0" smtClean="0"/>
              <a:t>streamline future efforts</a:t>
            </a:r>
          </a:p>
        </p:txBody>
      </p:sp>
      <p:pic>
        <p:nvPicPr>
          <p:cNvPr id="27652" name="Picture 4" descr="https://www.talkfree.com/_img/networkGlobe.jpg"/>
          <p:cNvPicPr>
            <a:picLocks noChangeAspect="1" noChangeArrowheads="1"/>
          </p:cNvPicPr>
          <p:nvPr/>
        </p:nvPicPr>
        <p:blipFill>
          <a:blip r:embed="rId2" cstate="print"/>
          <a:srcRect/>
          <a:stretch>
            <a:fillRect/>
          </a:stretch>
        </p:blipFill>
        <p:spPr bwMode="auto">
          <a:xfrm>
            <a:off x="5410201" y="2628900"/>
            <a:ext cx="3439331" cy="1714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933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Nimsoft Service Desk</a:t>
            </a:r>
            <a:br>
              <a:rPr lang="en-US" sz="1600" dirty="0" smtClean="0"/>
            </a:br>
            <a:r>
              <a:rPr lang="en-US" dirty="0" smtClean="0"/>
              <a:t>Change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Evaluate, prioritize, plan, test, document, and implement change requests using ITIL compatible best practices.</a:t>
            </a:r>
            <a:r>
              <a:rPr lang="en-US" sz="2400" dirty="0" smtClean="0"/>
              <a:t> </a:t>
            </a:r>
          </a:p>
          <a:p>
            <a:pPr lvl="1"/>
            <a:endParaRPr lang="en-US" dirty="0" smtClean="0"/>
          </a:p>
          <a:p>
            <a:r>
              <a:rPr lang="en-US" dirty="0" smtClean="0"/>
              <a:t>Benefits:</a:t>
            </a:r>
          </a:p>
          <a:p>
            <a:pPr lvl="1"/>
            <a:r>
              <a:rPr lang="en-US" dirty="0" smtClean="0"/>
              <a:t>Leverage standardized change </a:t>
            </a:r>
            <a:br>
              <a:rPr lang="en-US" dirty="0" smtClean="0"/>
            </a:br>
            <a:r>
              <a:rPr lang="en-US" dirty="0" smtClean="0"/>
              <a:t>procedures to meet objectives for </a:t>
            </a:r>
            <a:br>
              <a:rPr lang="en-US" dirty="0" smtClean="0"/>
            </a:br>
            <a:r>
              <a:rPr lang="en-US" dirty="0" smtClean="0"/>
              <a:t>SOX, PCI, and other compliance</a:t>
            </a:r>
            <a:br>
              <a:rPr lang="en-US" dirty="0" smtClean="0"/>
            </a:br>
            <a:r>
              <a:rPr lang="en-US" dirty="0" smtClean="0"/>
              <a:t>requirements</a:t>
            </a:r>
          </a:p>
          <a:p>
            <a:pPr lvl="1"/>
            <a:r>
              <a:rPr lang="en-US" dirty="0" smtClean="0"/>
              <a:t>Automatically identify assets/CI’s </a:t>
            </a:r>
            <a:br>
              <a:rPr lang="en-US" dirty="0" smtClean="0"/>
            </a:br>
            <a:r>
              <a:rPr lang="en-US" dirty="0" smtClean="0"/>
              <a:t>and services which might be affected</a:t>
            </a:r>
            <a:br>
              <a:rPr lang="en-US" dirty="0" smtClean="0"/>
            </a:br>
            <a:r>
              <a:rPr lang="en-US" dirty="0" smtClean="0"/>
              <a:t>to minimize service impact</a:t>
            </a:r>
          </a:p>
          <a:p>
            <a:pPr lvl="1"/>
            <a:r>
              <a:rPr lang="en-US" dirty="0" smtClean="0"/>
              <a:t>Change calendar and automatic </a:t>
            </a:r>
            <a:br>
              <a:rPr lang="en-US" dirty="0" smtClean="0"/>
            </a:br>
            <a:r>
              <a:rPr lang="en-US" dirty="0" smtClean="0"/>
              <a:t>notifications of all change stakeholders </a:t>
            </a:r>
            <a:br>
              <a:rPr lang="en-US" dirty="0" smtClean="0"/>
            </a:br>
            <a:r>
              <a:rPr lang="en-US" dirty="0" smtClean="0"/>
              <a:t>to provide transparency and mitigate risk</a:t>
            </a:r>
          </a:p>
        </p:txBody>
      </p:sp>
      <p:pic>
        <p:nvPicPr>
          <p:cNvPr id="2050" name="Picture 2" descr="http://joelwinney.files.wordpress.com/2010/06/change-management11.jpg?w=300&amp;h=225"/>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6400801" y="2114551"/>
            <a:ext cx="2209801" cy="163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4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descr="CMDB"/>
          <p:cNvPicPr>
            <a:picLocks noChangeAspect="1" noChangeArrowheads="1"/>
          </p:cNvPicPr>
          <p:nvPr/>
        </p:nvPicPr>
        <p:blipFill>
          <a:blip r:embed="rId2" cstate="print"/>
          <a:srcRect r="14532"/>
          <a:stretch>
            <a:fillRect/>
          </a:stretch>
        </p:blipFill>
        <p:spPr bwMode="auto">
          <a:xfrm>
            <a:off x="5257800" y="2364105"/>
            <a:ext cx="3886200" cy="2250758"/>
          </a:xfrm>
          <a:prstGeom prst="rect">
            <a:avLst/>
          </a:prstGeom>
          <a:noFill/>
        </p:spPr>
      </p:pic>
      <p:sp>
        <p:nvSpPr>
          <p:cNvPr id="2" name="Title 1"/>
          <p:cNvSpPr>
            <a:spLocks noGrp="1"/>
          </p:cNvSpPr>
          <p:nvPr>
            <p:ph type="title"/>
          </p:nvPr>
        </p:nvSpPr>
        <p:spPr/>
        <p:txBody>
          <a:bodyPr/>
          <a:lstStyle/>
          <a:p>
            <a:r>
              <a:rPr lang="en-US" dirty="0" smtClean="0"/>
              <a:t>Configuration Management DB (CMDB)</a:t>
            </a:r>
            <a:endParaRPr lang="en-US" dirty="0"/>
          </a:p>
        </p:txBody>
      </p:sp>
      <p:sp>
        <p:nvSpPr>
          <p:cNvPr id="3" name="Content Placeholder 2"/>
          <p:cNvSpPr>
            <a:spLocks noGrp="1"/>
          </p:cNvSpPr>
          <p:nvPr>
            <p:ph idx="1"/>
          </p:nvPr>
        </p:nvSpPr>
        <p:spPr/>
        <p:txBody>
          <a:bodyPr/>
          <a:lstStyle/>
          <a:p>
            <a:r>
              <a:rPr lang="en-US" dirty="0" smtClean="0"/>
              <a:t>Manage configuration items (CI’s)</a:t>
            </a:r>
          </a:p>
          <a:p>
            <a:pPr lvl="1"/>
            <a:r>
              <a:rPr lang="en-US" dirty="0" smtClean="0"/>
              <a:t>ITIL v3 compliant repository for IT configuration items.</a:t>
            </a:r>
          </a:p>
          <a:p>
            <a:pPr lvl="1"/>
            <a:r>
              <a:rPr lang="en-US" dirty="0" smtClean="0"/>
              <a:t>Consolidated and actionable view of devices, relationships, requests, alarms, incidents, problems, known errors, changes, and releases.</a:t>
            </a:r>
          </a:p>
          <a:p>
            <a:pPr lvl="1"/>
            <a:r>
              <a:rPr lang="en-US" dirty="0" smtClean="0"/>
              <a:t>Allows consistent, reliable, effective, </a:t>
            </a:r>
            <a:br>
              <a:rPr lang="en-US" dirty="0" smtClean="0"/>
            </a:br>
            <a:r>
              <a:rPr lang="en-US" dirty="0" smtClean="0"/>
              <a:t>and efficient service delivery</a:t>
            </a:r>
          </a:p>
          <a:p>
            <a:endParaRPr lang="en-US" dirty="0"/>
          </a:p>
        </p:txBody>
      </p:sp>
    </p:spTree>
    <p:extLst>
      <p:ext uri="{BB962C8B-B14F-4D97-AF65-F5344CB8AC3E}">
        <p14:creationId xmlns:p14="http://schemas.microsoft.com/office/powerpoint/2010/main" val="296998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descr="CMDB"/>
          <p:cNvPicPr>
            <a:picLocks noChangeAspect="1" noChangeArrowheads="1"/>
          </p:cNvPicPr>
          <p:nvPr/>
        </p:nvPicPr>
        <p:blipFill>
          <a:blip r:embed="rId2" cstate="print"/>
          <a:srcRect r="5657"/>
          <a:stretch>
            <a:fillRect/>
          </a:stretch>
        </p:blipFill>
        <p:spPr bwMode="auto">
          <a:xfrm>
            <a:off x="5331692" y="2457450"/>
            <a:ext cx="3812309" cy="2000250"/>
          </a:xfrm>
          <a:prstGeom prst="rect">
            <a:avLst/>
          </a:prstGeom>
          <a:noFill/>
        </p:spPr>
      </p:pic>
      <p:sp>
        <p:nvSpPr>
          <p:cNvPr id="2" name="Title 1"/>
          <p:cNvSpPr>
            <a:spLocks noGrp="1"/>
          </p:cNvSpPr>
          <p:nvPr>
            <p:ph type="title"/>
          </p:nvPr>
        </p:nvSpPr>
        <p:spPr/>
        <p:txBody>
          <a:bodyPr>
            <a:normAutofit fontScale="90000"/>
          </a:bodyPr>
          <a:lstStyle/>
          <a:p>
            <a:r>
              <a:rPr lang="en-US" sz="1600" dirty="0" smtClean="0"/>
              <a:t>Nimsoft Service Desk</a:t>
            </a:r>
            <a:br>
              <a:rPr lang="en-US" sz="1600" dirty="0" smtClean="0"/>
            </a:br>
            <a:r>
              <a:rPr lang="en-US" dirty="0" smtClean="0"/>
              <a:t>Configuration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consolidated and actionable view of devices, relationships, requests, alarms, incidents, problems, known errors, changes, and releases. </a:t>
            </a:r>
          </a:p>
          <a:p>
            <a:pPr lvl="1"/>
            <a:endParaRPr lang="en-US" dirty="0" smtClean="0"/>
          </a:p>
          <a:p>
            <a:r>
              <a:rPr lang="en-US" dirty="0" smtClean="0"/>
              <a:t>Benefits:</a:t>
            </a:r>
          </a:p>
          <a:p>
            <a:pPr lvl="1"/>
            <a:r>
              <a:rPr lang="en-US" dirty="0" smtClean="0"/>
              <a:t>Define and manage relationships</a:t>
            </a:r>
            <a:br>
              <a:rPr lang="en-US" dirty="0" smtClean="0"/>
            </a:br>
            <a:r>
              <a:rPr lang="en-US" dirty="0" smtClean="0"/>
              <a:t>and dependencies to diagnosis </a:t>
            </a:r>
            <a:br>
              <a:rPr lang="en-US" dirty="0" smtClean="0"/>
            </a:br>
            <a:r>
              <a:rPr lang="en-US" dirty="0" smtClean="0"/>
              <a:t>problems and plan changes more </a:t>
            </a:r>
            <a:br>
              <a:rPr lang="en-US" dirty="0" smtClean="0"/>
            </a:br>
            <a:r>
              <a:rPr lang="en-US" dirty="0" smtClean="0"/>
              <a:t>effectively</a:t>
            </a:r>
          </a:p>
          <a:p>
            <a:pPr lvl="1"/>
            <a:r>
              <a:rPr lang="en-US" dirty="0" smtClean="0"/>
              <a:t>Associate affected groups </a:t>
            </a:r>
            <a:r>
              <a:rPr lang="en-US" dirty="0"/>
              <a:t>with </a:t>
            </a:r>
            <a:r>
              <a:rPr lang="en-US" dirty="0" smtClean="0"/>
              <a:t/>
            </a:r>
            <a:br>
              <a:rPr lang="en-US" dirty="0" smtClean="0"/>
            </a:br>
            <a:r>
              <a:rPr lang="en-US" dirty="0" smtClean="0"/>
              <a:t>changes and outages to improve </a:t>
            </a:r>
            <a:br>
              <a:rPr lang="en-US" dirty="0" smtClean="0"/>
            </a:br>
            <a:r>
              <a:rPr lang="en-US" dirty="0" smtClean="0"/>
              <a:t>quality of service</a:t>
            </a:r>
            <a:endParaRPr lang="en-US" dirty="0"/>
          </a:p>
          <a:p>
            <a:pPr lvl="1"/>
            <a:r>
              <a:rPr lang="en-US" dirty="0" smtClean="0"/>
              <a:t>Track history to show configuration drift</a:t>
            </a:r>
            <a:br>
              <a:rPr lang="en-US" dirty="0" smtClean="0"/>
            </a:br>
            <a:r>
              <a:rPr lang="en-US" dirty="0" smtClean="0"/>
              <a:t>and aid in capacity and trend analysis</a:t>
            </a:r>
          </a:p>
        </p:txBody>
      </p:sp>
    </p:spTree>
    <p:extLst>
      <p:ext uri="{BB962C8B-B14F-4D97-AF65-F5344CB8AC3E}">
        <p14:creationId xmlns:p14="http://schemas.microsoft.com/office/powerpoint/2010/main" val="234843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Improve the quality of decision making with using optimal, and vetted, information to resolve service issues. </a:t>
            </a:r>
          </a:p>
          <a:p>
            <a:pPr lvl="1"/>
            <a:endParaRPr lang="en-US" dirty="0" smtClean="0"/>
          </a:p>
          <a:p>
            <a:r>
              <a:rPr lang="en-US" dirty="0" smtClean="0"/>
              <a:t>Benefits:</a:t>
            </a:r>
          </a:p>
          <a:p>
            <a:pPr lvl="1"/>
            <a:r>
              <a:rPr lang="en-US" dirty="0" smtClean="0"/>
              <a:t>Access proven experience and </a:t>
            </a:r>
            <a:br>
              <a:rPr lang="en-US" dirty="0" smtClean="0"/>
            </a:br>
            <a:r>
              <a:rPr lang="en-US" dirty="0" smtClean="0"/>
              <a:t>information to resolve service </a:t>
            </a:r>
            <a:br>
              <a:rPr lang="en-US" dirty="0" smtClean="0"/>
            </a:br>
            <a:r>
              <a:rPr lang="en-US" dirty="0" smtClean="0"/>
              <a:t>issues more quickly and consistently</a:t>
            </a:r>
          </a:p>
          <a:p>
            <a:pPr lvl="1"/>
            <a:r>
              <a:rPr lang="en-US" dirty="0" smtClean="0"/>
              <a:t>Easily retrieve workarounds, </a:t>
            </a:r>
            <a:br>
              <a:rPr lang="en-US" dirty="0" smtClean="0"/>
            </a:br>
            <a:r>
              <a:rPr lang="en-US" dirty="0" smtClean="0"/>
              <a:t>solutions, or known-error information</a:t>
            </a:r>
            <a:br>
              <a:rPr lang="en-US" dirty="0" smtClean="0"/>
            </a:br>
            <a:r>
              <a:rPr lang="en-US" dirty="0" smtClean="0"/>
              <a:t> to streamline future efforts</a:t>
            </a:r>
          </a:p>
          <a:p>
            <a:pPr lvl="1"/>
            <a:r>
              <a:rPr lang="en-US" dirty="0" smtClean="0"/>
              <a:t>Giving </a:t>
            </a:r>
            <a:r>
              <a:rPr lang="en-US" dirty="0"/>
              <a:t>technicians and end </a:t>
            </a:r>
            <a:r>
              <a:rPr lang="en-US" dirty="0" smtClean="0"/>
              <a:t>users</a:t>
            </a:r>
            <a:br>
              <a:rPr lang="en-US" dirty="0" smtClean="0"/>
            </a:br>
            <a:r>
              <a:rPr lang="en-US" dirty="0" smtClean="0"/>
              <a:t> </a:t>
            </a:r>
            <a:r>
              <a:rPr lang="en-US" dirty="0"/>
              <a:t>easy access to the knowledge </a:t>
            </a:r>
            <a:r>
              <a:rPr lang="en-US" dirty="0" smtClean="0"/>
              <a:t/>
            </a:r>
            <a:br>
              <a:rPr lang="en-US" dirty="0" smtClean="0"/>
            </a:br>
            <a:r>
              <a:rPr lang="en-US" dirty="0" smtClean="0"/>
              <a:t>base to improve service levels.</a:t>
            </a:r>
          </a:p>
          <a:p>
            <a:endParaRPr lang="en-US" sz="1800" dirty="0" smtClean="0"/>
          </a:p>
        </p:txBody>
      </p:sp>
      <p:sp>
        <p:nvSpPr>
          <p:cNvPr id="2" name="Title 1"/>
          <p:cNvSpPr>
            <a:spLocks noGrp="1"/>
          </p:cNvSpPr>
          <p:nvPr>
            <p:ph type="title"/>
          </p:nvPr>
        </p:nvSpPr>
        <p:spPr/>
        <p:txBody>
          <a:bodyPr>
            <a:normAutofit fontScale="90000"/>
          </a:bodyPr>
          <a:lstStyle/>
          <a:p>
            <a:r>
              <a:rPr lang="en-US" sz="1600" dirty="0" smtClean="0"/>
              <a:t>Nimsoft Service Desk</a:t>
            </a:r>
            <a:br>
              <a:rPr lang="en-US" sz="1600" dirty="0" smtClean="0"/>
            </a:br>
            <a:r>
              <a:rPr lang="en-US" dirty="0" smtClean="0"/>
              <a:t>Knowledge Management</a:t>
            </a:r>
            <a:endParaRPr lang="en-US" dirty="0"/>
          </a:p>
        </p:txBody>
      </p:sp>
      <p:pic>
        <p:nvPicPr>
          <p:cNvPr id="24578" name="Picture 2" descr="http://www.writeonnewjersey.com/wp-content/uploads/2010/05/Knowledge.jpg"/>
          <p:cNvPicPr>
            <a:picLocks noChangeAspect="1" noChangeArrowheads="1"/>
          </p:cNvPicPr>
          <p:nvPr/>
        </p:nvPicPr>
        <p:blipFill>
          <a:blip r:embed="rId2" cstate="print"/>
          <a:srcRect/>
          <a:stretch>
            <a:fillRect/>
          </a:stretch>
        </p:blipFill>
        <p:spPr bwMode="auto">
          <a:xfrm>
            <a:off x="5286376" y="1885951"/>
            <a:ext cx="3857625" cy="1928813"/>
          </a:xfrm>
          <a:prstGeom prst="rect">
            <a:avLst/>
          </a:prstGeom>
          <a:noFill/>
          <a:effectLst>
            <a:softEdge rad="635000"/>
          </a:effectLst>
        </p:spPr>
      </p:pic>
    </p:spTree>
    <p:extLst>
      <p:ext uri="{BB962C8B-B14F-4D97-AF65-F5344CB8AC3E}">
        <p14:creationId xmlns:p14="http://schemas.microsoft.com/office/powerpoint/2010/main" val="315875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Nimsoft Service Desk</a:t>
            </a:r>
            <a:br>
              <a:rPr lang="en-US" sz="1600" dirty="0" smtClean="0"/>
            </a:br>
            <a:r>
              <a:rPr lang="en-US" dirty="0" smtClean="0"/>
              <a:t>Service Catalog &amp; Request</a:t>
            </a:r>
            <a:endParaRPr lang="en-US" dirty="0"/>
          </a:p>
        </p:txBody>
      </p:sp>
      <p:sp>
        <p:nvSpPr>
          <p:cNvPr id="3" name="Content Placeholder 2"/>
          <p:cNvSpPr>
            <a:spLocks noGrp="1"/>
          </p:cNvSpPr>
          <p:nvPr>
            <p:ph idx="1"/>
          </p:nvPr>
        </p:nvSpPr>
        <p:spPr>
          <a:xfrm>
            <a:off x="228600" y="800100"/>
            <a:ext cx="8229600" cy="3714750"/>
          </a:xfrm>
        </p:spPr>
        <p:txBody>
          <a:bodyPr/>
          <a:lstStyle/>
          <a:p>
            <a:r>
              <a:rPr lang="en-US" dirty="0" smtClean="0"/>
              <a:t>Empowers end users to help themselves, and provides an easy way for them to submit requests for services.</a:t>
            </a:r>
          </a:p>
          <a:p>
            <a:pPr lvl="1"/>
            <a:endParaRPr lang="en-US" dirty="0" smtClean="0"/>
          </a:p>
          <a:p>
            <a:r>
              <a:rPr lang="en-US" dirty="0" smtClean="0"/>
              <a:t>Benefits:</a:t>
            </a:r>
          </a:p>
          <a:p>
            <a:pPr lvl="1"/>
            <a:r>
              <a:rPr lang="en-US" dirty="0" smtClean="0"/>
              <a:t>Automated intake &amp; routing to reduces costs</a:t>
            </a:r>
          </a:p>
          <a:p>
            <a:pPr lvl="1"/>
            <a:r>
              <a:rPr lang="en-US" dirty="0" smtClean="0"/>
              <a:t>Optimized request handling to increase efficiency</a:t>
            </a:r>
          </a:p>
          <a:p>
            <a:pPr lvl="1"/>
            <a:r>
              <a:rPr lang="en-US" dirty="0" smtClean="0"/>
              <a:t>More timely, accurate end-user communication to increase overall satisfaction</a:t>
            </a:r>
          </a:p>
        </p:txBody>
      </p:sp>
    </p:spTree>
    <p:extLst>
      <p:ext uri="{BB962C8B-B14F-4D97-AF65-F5344CB8AC3E}">
        <p14:creationId xmlns:p14="http://schemas.microsoft.com/office/powerpoint/2010/main" val="81398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300832" y="85130"/>
            <a:ext cx="8686800" cy="629840"/>
          </a:xfrm>
        </p:spPr>
        <p:txBody>
          <a:bodyPr/>
          <a:lstStyle/>
          <a:p>
            <a:r>
              <a:rPr lang="en-US" sz="2800" dirty="0" smtClean="0"/>
              <a:t>COOP, Norway</a:t>
            </a:r>
          </a:p>
        </p:txBody>
      </p:sp>
      <p:sp>
        <p:nvSpPr>
          <p:cNvPr id="15363" name="Rectangle 1"/>
          <p:cNvSpPr>
            <a:spLocks noChangeArrowheads="1"/>
          </p:cNvSpPr>
          <p:nvPr/>
        </p:nvSpPr>
        <p:spPr bwMode="auto">
          <a:xfrm>
            <a:off x="347663" y="895350"/>
            <a:ext cx="79200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dirty="0">
                <a:latin typeface="Museo Sans 300" pitchFamily="50" charset="0"/>
              </a:rPr>
              <a:t>“With Nimsoft, we finally gain control over the critical IT services that drive our business. Now we identify potential problems before division and store managers are even aware of them. With Nimsoft, we are able to deliver more complex, higher quality services to a growing population with the same level of resources,”</a:t>
            </a:r>
          </a:p>
          <a:p>
            <a:pPr algn="r"/>
            <a:endParaRPr lang="en-US" sz="2400" i="1" dirty="0" smtClean="0">
              <a:latin typeface="Museo Sans 300" pitchFamily="50" charset="0"/>
            </a:endParaRPr>
          </a:p>
          <a:p>
            <a:pPr algn="r"/>
            <a:r>
              <a:rPr lang="en-US" sz="2400" i="1" dirty="0" smtClean="0">
                <a:latin typeface="Museo Sans 300" pitchFamily="50" charset="0"/>
              </a:rPr>
              <a:t>- </a:t>
            </a:r>
            <a:r>
              <a:rPr lang="en-US" sz="2400" i="1" dirty="0">
                <a:latin typeface="Museo Sans 300" pitchFamily="50" charset="0"/>
              </a:rPr>
              <a:t>Per Haakon </a:t>
            </a:r>
            <a:r>
              <a:rPr lang="en-US" sz="2400" i="1" dirty="0" err="1">
                <a:latin typeface="Museo Sans 300" pitchFamily="50" charset="0"/>
              </a:rPr>
              <a:t>Vestby</a:t>
            </a:r>
            <a:r>
              <a:rPr lang="en-US" sz="2400" i="1" dirty="0">
                <a:latin typeface="Museo Sans 300" pitchFamily="50" charset="0"/>
              </a:rPr>
              <a:t>, </a:t>
            </a:r>
          </a:p>
          <a:p>
            <a:pPr algn="r"/>
            <a:r>
              <a:rPr lang="en-US" sz="2400" i="1" dirty="0">
                <a:latin typeface="Museo Sans 300" pitchFamily="50" charset="0"/>
              </a:rPr>
              <a:t>head of IT Department at COOP </a:t>
            </a:r>
            <a:r>
              <a:rPr lang="en-US" sz="2400" i="1" dirty="0" err="1">
                <a:latin typeface="Museo Sans 300" pitchFamily="50" charset="0"/>
              </a:rPr>
              <a:t>Norge</a:t>
            </a:r>
            <a:r>
              <a:rPr lang="en-US" sz="2400" i="1" dirty="0">
                <a:latin typeface="Museo Sans 300" pitchFamily="50" charset="0"/>
              </a:rPr>
              <a:t> Handel</a:t>
            </a:r>
            <a:endParaRPr lang="de-DE" sz="2400" i="1" dirty="0">
              <a:latin typeface="Museo Sans 300" pitchFamily="50" charset="0"/>
            </a:endParaRPr>
          </a:p>
          <a:p>
            <a:endParaRPr lang="en-US" sz="2400" i="1" dirty="0">
              <a:latin typeface="Museo Sans 300" pitchFamily="50" charset="0"/>
            </a:endParaRPr>
          </a:p>
        </p:txBody>
      </p:sp>
      <p:pic>
        <p:nvPicPr>
          <p:cNvPr id="15364" name="Picture 2" descr="Coop Norge Hande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09550"/>
            <a:ext cx="990600" cy="42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30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t>
            </a:r>
            <a:r>
              <a:rPr lang="en-US" dirty="0" smtClean="0"/>
              <a:t>does Nimsoft do?</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Nimsoft provides </a:t>
            </a:r>
            <a:r>
              <a:rPr lang="en-US" sz="2000" dirty="0" smtClean="0">
                <a:hlinkClick r:id="rId2" action="ppaction://hlinkfile"/>
              </a:rPr>
              <a:t>IT Management as a Service</a:t>
            </a:r>
            <a:r>
              <a:rPr lang="en-US" sz="2000" dirty="0" smtClean="0"/>
              <a:t>.</a:t>
            </a:r>
          </a:p>
          <a:p>
            <a:pPr lvl="1"/>
            <a:endParaRPr lang="en-US" sz="1100" dirty="0" smtClean="0"/>
          </a:p>
          <a:p>
            <a:pPr lvl="2"/>
            <a:r>
              <a:rPr lang="en-US" sz="1600" dirty="0"/>
              <a:t>Nimsoft is a global leader in IT Management-as-a-Service. The company’s lightweight ITMaaS solutions make it easy for enterprises and service providers to implement comprehensive, adaptable monitoring and service desk capabilities essential for managing today’s dynamic computing </a:t>
            </a:r>
            <a:r>
              <a:rPr lang="en-US" sz="1600" dirty="0" smtClean="0"/>
              <a:t>environments.</a:t>
            </a:r>
            <a:endParaRPr lang="en-GB" sz="1600" dirty="0" smtClean="0"/>
          </a:p>
          <a:p>
            <a:pPr lvl="2"/>
            <a:endParaRPr lang="en-GB" sz="1600" dirty="0"/>
          </a:p>
          <a:p>
            <a:pPr lvl="2"/>
            <a:r>
              <a:rPr lang="en-GB" sz="1600" dirty="0" smtClean="0"/>
              <a:t>Nimsoft </a:t>
            </a:r>
            <a:r>
              <a:rPr lang="en-GB" sz="1600" dirty="0"/>
              <a:t>provides </a:t>
            </a:r>
            <a:r>
              <a:rPr lang="en-GB" sz="1600" dirty="0" smtClean="0"/>
              <a:t>unified, </a:t>
            </a:r>
            <a:r>
              <a:rPr lang="en-GB" sz="1600" dirty="0"/>
              <a:t>modern IT management solutions for more than 1000 enterprise and service provider customers globally, including COOP, BBS, </a:t>
            </a:r>
            <a:r>
              <a:rPr lang="en-GB" sz="1600" dirty="0" smtClean="0"/>
              <a:t>Servecentric, 1&amp;1</a:t>
            </a:r>
            <a:r>
              <a:rPr lang="en-GB" sz="1600" dirty="0"/>
              <a:t>, CDW, SoftLayer, Sur La Table, TriNet, and Virgin America. The company’s Nimsoft Unified Manager is an industry-leading solution which helps organizations easily monitor and manage IT services in increasingly complex business environments. Nimsoft products integrate with existing solutions at any point from the data center to the cloud, and are available on a pay-as-you-go basis. </a:t>
            </a:r>
            <a:endParaRPr lang="en-GB" sz="1600" dirty="0" smtClean="0"/>
          </a:p>
          <a:p>
            <a:pPr lvl="2"/>
            <a:endParaRPr lang="en-US" sz="1600" dirty="0"/>
          </a:p>
          <a:p>
            <a:pPr lvl="2"/>
            <a:r>
              <a:rPr lang="en-US" sz="1600" dirty="0" smtClean="0"/>
              <a:t>Our unified solution provides visibility and control over your IT service delivery supply chain, allowing you to safely adopt new technology and exceed expectations.</a:t>
            </a:r>
          </a:p>
          <a:p>
            <a:pPr lvl="1"/>
            <a:endParaRPr lang="en-US" sz="1800" dirty="0" smtClean="0"/>
          </a:p>
        </p:txBody>
      </p:sp>
    </p:spTree>
    <p:extLst>
      <p:ext uri="{BB962C8B-B14F-4D97-AF65-F5344CB8AC3E}">
        <p14:creationId xmlns:p14="http://schemas.microsoft.com/office/powerpoint/2010/main" val="256008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300832" y="91083"/>
            <a:ext cx="8686800" cy="629840"/>
          </a:xfrm>
        </p:spPr>
        <p:txBody>
          <a:bodyPr/>
          <a:lstStyle/>
          <a:p>
            <a:r>
              <a:rPr lang="en-US" sz="2800" dirty="0" smtClean="0"/>
              <a:t>ATRION, USA</a:t>
            </a:r>
          </a:p>
        </p:txBody>
      </p:sp>
      <p:sp>
        <p:nvSpPr>
          <p:cNvPr id="18435" name="Rectangle 1"/>
          <p:cNvSpPr>
            <a:spLocks noChangeArrowheads="1"/>
          </p:cNvSpPr>
          <p:nvPr/>
        </p:nvSpPr>
        <p:spPr bwMode="auto">
          <a:xfrm>
            <a:off x="404284" y="895350"/>
            <a:ext cx="79200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dirty="0">
                <a:latin typeface="Museo Sans 300" pitchFamily="50" charset="0"/>
              </a:rPr>
              <a:t>"Nimsoft allows us to do more without spending more. Now we’ll be able to monitor from an application, rather than a device, standpoint, which opens up a host of new possibilities in terms of service offerings. Plus, not only can we expand our </a:t>
            </a:r>
            <a:r>
              <a:rPr lang="en-US" sz="2400" i="1" dirty="0">
                <a:solidFill>
                  <a:srgbClr val="0070C0"/>
                </a:solidFill>
                <a:latin typeface="Museo Sans 300" pitchFamily="50" charset="0"/>
              </a:rPr>
              <a:t>service catalog</a:t>
            </a:r>
            <a:r>
              <a:rPr lang="en-US" sz="2400" i="1" dirty="0">
                <a:latin typeface="Museo Sans 300" pitchFamily="50" charset="0"/>
              </a:rPr>
              <a:t>, we can offer higher value, higher margin services—all with one tool set."</a:t>
            </a:r>
          </a:p>
          <a:p>
            <a:pPr algn="r"/>
            <a:endParaRPr lang="en-US" sz="2400" i="1" dirty="0" smtClean="0">
              <a:latin typeface="Museo Sans 300" pitchFamily="50" charset="0"/>
            </a:endParaRPr>
          </a:p>
          <a:p>
            <a:pPr algn="r"/>
            <a:r>
              <a:rPr lang="en-US" sz="2400" i="1" dirty="0" smtClean="0">
                <a:latin typeface="Museo Sans 300" pitchFamily="50" charset="0"/>
              </a:rPr>
              <a:t>—</a:t>
            </a:r>
            <a:r>
              <a:rPr lang="en-US" sz="2400" i="1" dirty="0">
                <a:latin typeface="Museo Sans 300" pitchFamily="50" charset="0"/>
              </a:rPr>
              <a:t>Tim Hebert, CEO, </a:t>
            </a:r>
            <a:r>
              <a:rPr lang="en-US" sz="2400" i="1" dirty="0" err="1">
                <a:latin typeface="Museo Sans 300" pitchFamily="50" charset="0"/>
              </a:rPr>
              <a:t>Atrion</a:t>
            </a:r>
            <a:endParaRPr lang="en-US" sz="2400" i="1" dirty="0">
              <a:latin typeface="Museo Sans 300" pitchFamily="50" charset="0"/>
            </a:endParaRPr>
          </a:p>
          <a:p>
            <a:endParaRPr lang="en-US" sz="2400" i="1" dirty="0">
              <a:latin typeface="Museo Sans 300" pitchFamily="50" charset="0"/>
            </a:endParaRPr>
          </a:p>
          <a:p>
            <a:endParaRPr lang="en-US" sz="2400" i="1" dirty="0">
              <a:latin typeface="Museo Sans 300" pitchFamily="50" charset="0"/>
            </a:endParaRPr>
          </a:p>
        </p:txBody>
      </p:sp>
      <p:pic>
        <p:nvPicPr>
          <p:cNvPr id="18436" name="Picture 2" descr="Atr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61950"/>
            <a:ext cx="1103842"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60" name="Picture 4" descr="Service Level Management"/>
          <p:cNvPicPr>
            <a:picLocks noChangeAspect="1" noChangeArrowheads="1"/>
          </p:cNvPicPr>
          <p:nvPr/>
        </p:nvPicPr>
        <p:blipFill>
          <a:blip r:embed="rId2" cstate="print"/>
          <a:srcRect/>
          <a:stretch>
            <a:fillRect/>
          </a:stretch>
        </p:blipFill>
        <p:spPr bwMode="auto">
          <a:xfrm>
            <a:off x="5067300" y="2799778"/>
            <a:ext cx="3695700" cy="1829372"/>
          </a:xfrm>
          <a:prstGeom prst="rect">
            <a:avLst/>
          </a:prstGeom>
          <a:noFill/>
        </p:spPr>
      </p:pic>
      <p:sp>
        <p:nvSpPr>
          <p:cNvPr id="2" name="Title 1"/>
          <p:cNvSpPr>
            <a:spLocks noGrp="1"/>
          </p:cNvSpPr>
          <p:nvPr>
            <p:ph type="title"/>
          </p:nvPr>
        </p:nvSpPr>
        <p:spPr/>
        <p:txBody>
          <a:bodyPr/>
          <a:lstStyle/>
          <a:p>
            <a:r>
              <a:rPr lang="en-US" dirty="0" smtClean="0"/>
              <a:t>Service Level Management</a:t>
            </a:r>
            <a:endParaRPr lang="en-US" dirty="0"/>
          </a:p>
        </p:txBody>
      </p:sp>
      <p:sp>
        <p:nvSpPr>
          <p:cNvPr id="3" name="Content Placeholder 2"/>
          <p:cNvSpPr>
            <a:spLocks noGrp="1"/>
          </p:cNvSpPr>
          <p:nvPr>
            <p:ph idx="1"/>
          </p:nvPr>
        </p:nvSpPr>
        <p:spPr/>
        <p:txBody>
          <a:bodyPr/>
          <a:lstStyle/>
          <a:p>
            <a:r>
              <a:rPr lang="en-US" dirty="0" smtClean="0"/>
              <a:t>Set, meet, and exceed your SLAs.</a:t>
            </a:r>
          </a:p>
          <a:p>
            <a:pPr lvl="1"/>
            <a:endParaRPr lang="en-US" sz="1000" dirty="0" smtClean="0"/>
          </a:p>
          <a:p>
            <a:pPr lvl="1"/>
            <a:r>
              <a:rPr lang="en-US" dirty="0" smtClean="0"/>
              <a:t>Allows setting of realistic SLAs</a:t>
            </a:r>
          </a:p>
          <a:p>
            <a:pPr lvl="1"/>
            <a:endParaRPr lang="en-US" sz="1000" dirty="0" smtClean="0"/>
          </a:p>
          <a:p>
            <a:pPr lvl="1"/>
            <a:r>
              <a:rPr lang="en-US" dirty="0" smtClean="0"/>
              <a:t>Helps proactively manage and exceed SLAs</a:t>
            </a:r>
          </a:p>
          <a:p>
            <a:pPr lvl="1"/>
            <a:endParaRPr lang="en-US" sz="1000" dirty="0" smtClean="0"/>
          </a:p>
          <a:p>
            <a:pPr lvl="1"/>
            <a:r>
              <a:rPr lang="en-US" dirty="0" smtClean="0"/>
              <a:t>Provides coordinated, effective responses to service requests or incidents to help you meet or exceed SLAs and increase customer satisfaction.</a:t>
            </a:r>
          </a:p>
          <a:p>
            <a:endParaRPr lang="en-US" dirty="0"/>
          </a:p>
        </p:txBody>
      </p:sp>
    </p:spTree>
    <p:extLst>
      <p:ext uri="{BB962C8B-B14F-4D97-AF65-F5344CB8AC3E}">
        <p14:creationId xmlns:p14="http://schemas.microsoft.com/office/powerpoint/2010/main" val="209197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225425" y="119989"/>
            <a:ext cx="8686800" cy="629840"/>
          </a:xfrm>
        </p:spPr>
        <p:txBody>
          <a:bodyPr/>
          <a:lstStyle/>
          <a:p>
            <a:r>
              <a:rPr lang="en-US" sz="2800" dirty="0" smtClean="0"/>
              <a:t>AXSOS, GERMANY</a:t>
            </a:r>
          </a:p>
        </p:txBody>
      </p:sp>
      <p:sp>
        <p:nvSpPr>
          <p:cNvPr id="20483" name="Rectangle 1"/>
          <p:cNvSpPr>
            <a:spLocks noChangeArrowheads="1"/>
          </p:cNvSpPr>
          <p:nvPr/>
        </p:nvSpPr>
        <p:spPr bwMode="auto">
          <a:xfrm>
            <a:off x="429683" y="819150"/>
            <a:ext cx="75596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i="1" dirty="0">
                <a:latin typeface="Museo Sans 300" pitchFamily="50" charset="0"/>
              </a:rPr>
              <a:t>“With Nimsoft, we will have more</a:t>
            </a:r>
          </a:p>
          <a:p>
            <a:r>
              <a:rPr lang="en-US" sz="2800" i="1" dirty="0">
                <a:latin typeface="Museo Sans 300" pitchFamily="50" charset="0"/>
              </a:rPr>
              <a:t>transparency, especially for SLA</a:t>
            </a:r>
          </a:p>
          <a:p>
            <a:r>
              <a:rPr lang="en-US" sz="2800" i="1" dirty="0">
                <a:latin typeface="Museo Sans 300" pitchFamily="50" charset="0"/>
              </a:rPr>
              <a:t>management, which results in</a:t>
            </a:r>
          </a:p>
          <a:p>
            <a:r>
              <a:rPr lang="en-US" sz="2800" i="1" dirty="0">
                <a:latin typeface="Museo Sans 300" pitchFamily="50" charset="0"/>
              </a:rPr>
              <a:t>increased trust and credibility</a:t>
            </a:r>
          </a:p>
          <a:p>
            <a:r>
              <a:rPr lang="en-US" sz="2800" i="1" dirty="0">
                <a:latin typeface="Museo Sans 300" pitchFamily="50" charset="0"/>
              </a:rPr>
              <a:t>with our customers.”</a:t>
            </a:r>
          </a:p>
          <a:p>
            <a:pPr algn="r"/>
            <a:r>
              <a:rPr lang="en-US" sz="2800" i="1" dirty="0">
                <a:latin typeface="Museo Sans 300" pitchFamily="50" charset="0"/>
              </a:rPr>
              <a:t>—Frank Müller</a:t>
            </a:r>
          </a:p>
          <a:p>
            <a:pPr algn="r"/>
            <a:r>
              <a:rPr lang="en-US" sz="2800" i="1" dirty="0">
                <a:latin typeface="Museo Sans 300" pitchFamily="50" charset="0"/>
              </a:rPr>
              <a:t>CEO</a:t>
            </a:r>
          </a:p>
          <a:p>
            <a:pPr algn="r"/>
            <a:r>
              <a:rPr lang="en-US" sz="2800" i="1" dirty="0">
                <a:latin typeface="Museo Sans 300" pitchFamily="50" charset="0"/>
              </a:rPr>
              <a:t>AXSOS</a:t>
            </a:r>
            <a:endParaRPr lang="en-US" sz="2800" dirty="0">
              <a:latin typeface="Museo Sans 300" pitchFamily="50" charset="0"/>
            </a:endParaRPr>
          </a:p>
        </p:txBody>
      </p:sp>
      <p:pic>
        <p:nvPicPr>
          <p:cNvPr id="20484" name="Picture 2" descr="AXSO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09550"/>
            <a:ext cx="12160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7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300832" y="133350"/>
            <a:ext cx="8686800" cy="629840"/>
          </a:xfrm>
        </p:spPr>
        <p:txBody>
          <a:bodyPr/>
          <a:lstStyle/>
          <a:p>
            <a:r>
              <a:rPr lang="en-US" sz="2800" dirty="0" smtClean="0"/>
              <a:t>BBS, Norway</a:t>
            </a:r>
          </a:p>
        </p:txBody>
      </p:sp>
      <p:sp>
        <p:nvSpPr>
          <p:cNvPr id="27651" name="Rectangle 1"/>
          <p:cNvSpPr>
            <a:spLocks noChangeArrowheads="1"/>
          </p:cNvSpPr>
          <p:nvPr/>
        </p:nvSpPr>
        <p:spPr bwMode="auto">
          <a:xfrm>
            <a:off x="457200" y="895350"/>
            <a:ext cx="79200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dirty="0">
                <a:latin typeface="Museo Sans 300" pitchFamily="50" charset="0"/>
              </a:rPr>
              <a:t>“With Nimsoft, we have been able to measure and report on </a:t>
            </a:r>
            <a:r>
              <a:rPr lang="en-US" sz="2400" i="1" dirty="0">
                <a:solidFill>
                  <a:srgbClr val="0070C0"/>
                </a:solidFill>
                <a:latin typeface="Museo Sans 300" pitchFamily="50" charset="0"/>
              </a:rPr>
              <a:t>SLAs</a:t>
            </a:r>
            <a:r>
              <a:rPr lang="en-US" sz="2400" i="1" dirty="0">
                <a:latin typeface="Museo Sans 300" pitchFamily="50" charset="0"/>
              </a:rPr>
              <a:t> easily, make proactive error corrections and reduce the number of incidents we experience—all of which has led to improved service and application availability for our end users.”</a:t>
            </a:r>
          </a:p>
          <a:p>
            <a:pPr algn="r"/>
            <a:endParaRPr lang="en-US" sz="2400" i="1" dirty="0" smtClean="0">
              <a:latin typeface="Museo Sans 300" pitchFamily="50" charset="0"/>
            </a:endParaRPr>
          </a:p>
          <a:p>
            <a:pPr algn="r"/>
            <a:r>
              <a:rPr lang="en-US" sz="2400" i="1" dirty="0" smtClean="0">
                <a:latin typeface="Museo Sans 300" pitchFamily="50" charset="0"/>
              </a:rPr>
              <a:t>—</a:t>
            </a:r>
            <a:r>
              <a:rPr lang="en-US" sz="2400" i="1" dirty="0">
                <a:latin typeface="Museo Sans 300" pitchFamily="50" charset="0"/>
              </a:rPr>
              <a:t>Frank </a:t>
            </a:r>
            <a:r>
              <a:rPr lang="en-US" sz="2400" i="1" dirty="0" err="1">
                <a:latin typeface="Museo Sans 300" pitchFamily="50" charset="0"/>
              </a:rPr>
              <a:t>Bredo</a:t>
            </a:r>
            <a:r>
              <a:rPr lang="en-US" sz="2400" i="1" dirty="0">
                <a:latin typeface="Museo Sans 300" pitchFamily="50" charset="0"/>
              </a:rPr>
              <a:t> </a:t>
            </a:r>
            <a:r>
              <a:rPr lang="en-US" sz="2400" i="1" dirty="0" err="1">
                <a:latin typeface="Museo Sans 300" pitchFamily="50" charset="0"/>
              </a:rPr>
              <a:t>Remen</a:t>
            </a:r>
            <a:r>
              <a:rPr lang="en-US" sz="2400" i="1" dirty="0">
                <a:latin typeface="Museo Sans 300" pitchFamily="50" charset="0"/>
              </a:rPr>
              <a:t>, Team Manager in IT Operations, BBS</a:t>
            </a:r>
          </a:p>
          <a:p>
            <a:endParaRPr lang="en-US" sz="2400" i="1" dirty="0">
              <a:latin typeface="Museo Sans 300" pitchFamily="50" charset="0"/>
            </a:endParaRPr>
          </a:p>
        </p:txBody>
      </p:sp>
      <p:pic>
        <p:nvPicPr>
          <p:cNvPr id="2050" name="Picture 2" descr="BB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09550"/>
            <a:ext cx="1412184" cy="59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3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ateways"/>
          <p:cNvPicPr>
            <a:picLocks noChangeAspect="1" noChangeArrowheads="1"/>
          </p:cNvPicPr>
          <p:nvPr/>
        </p:nvPicPr>
        <p:blipFill>
          <a:blip r:embed="rId2" cstate="print"/>
          <a:srcRect l="12552"/>
          <a:stretch>
            <a:fillRect/>
          </a:stretch>
        </p:blipFill>
        <p:spPr bwMode="auto">
          <a:xfrm flipH="1">
            <a:off x="5711265" y="2419350"/>
            <a:ext cx="3432735" cy="1943100"/>
          </a:xfrm>
          <a:prstGeom prst="rect">
            <a:avLst/>
          </a:prstGeom>
          <a:noFill/>
        </p:spPr>
      </p:pic>
      <p:sp>
        <p:nvSpPr>
          <p:cNvPr id="2" name="Title 1"/>
          <p:cNvSpPr>
            <a:spLocks noGrp="1"/>
          </p:cNvSpPr>
          <p:nvPr>
            <p:ph type="title"/>
          </p:nvPr>
        </p:nvSpPr>
        <p:spPr/>
        <p:txBody>
          <a:bodyPr/>
          <a:lstStyle/>
          <a:p>
            <a:r>
              <a:rPr lang="en-US" dirty="0" smtClean="0"/>
              <a:t>Gateways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Integrate all of your IT management tools with ease.</a:t>
            </a:r>
          </a:p>
          <a:p>
            <a:pPr lvl="1"/>
            <a:endParaRPr lang="en-US" dirty="0" smtClean="0"/>
          </a:p>
          <a:p>
            <a:pPr lvl="1"/>
            <a:r>
              <a:rPr lang="en-US" dirty="0" smtClean="0"/>
              <a:t>Nimsoft Gateways help translate alarm messages into other formats, including:</a:t>
            </a:r>
          </a:p>
          <a:p>
            <a:pPr lvl="2"/>
            <a:r>
              <a:rPr lang="en-US" dirty="0" smtClean="0"/>
              <a:t>SNMP: Simple Network Management Protocol</a:t>
            </a:r>
          </a:p>
          <a:p>
            <a:pPr lvl="2"/>
            <a:r>
              <a:rPr lang="en-US" dirty="0" smtClean="0"/>
              <a:t>SMTP: Simple Mail Transport Protocol (“email”)</a:t>
            </a:r>
          </a:p>
          <a:p>
            <a:pPr lvl="1"/>
            <a:endParaRPr lang="en-US" dirty="0" smtClean="0"/>
          </a:p>
          <a:p>
            <a:pPr lvl="1"/>
            <a:r>
              <a:rPr lang="en-US" dirty="0" smtClean="0"/>
              <a:t>Predefined Gateways available for:</a:t>
            </a:r>
          </a:p>
          <a:p>
            <a:pPr lvl="2"/>
            <a:r>
              <a:rPr lang="en-US" dirty="0" smtClean="0"/>
              <a:t>Remedy, ServiceNow, SalesForce.com</a:t>
            </a:r>
          </a:p>
          <a:p>
            <a:pPr lvl="2"/>
            <a:r>
              <a:rPr lang="en-US" dirty="0" smtClean="0"/>
              <a:t>Other 3</a:t>
            </a:r>
            <a:r>
              <a:rPr lang="en-US" baseline="30000" dirty="0" smtClean="0"/>
              <a:t>rd</a:t>
            </a:r>
            <a:r>
              <a:rPr lang="en-US" dirty="0" smtClean="0"/>
              <a:t> party frameworks</a:t>
            </a:r>
          </a:p>
          <a:p>
            <a:pPr lvl="1"/>
            <a:endParaRPr lang="en-US" dirty="0" smtClean="0"/>
          </a:p>
          <a:p>
            <a:pPr lvl="1"/>
            <a:r>
              <a:rPr lang="en-US" dirty="0" smtClean="0"/>
              <a:t>Bi-directional gateways allow third-party </a:t>
            </a:r>
            <a:br>
              <a:rPr lang="en-US" dirty="0" smtClean="0"/>
            </a:br>
            <a:r>
              <a:rPr lang="en-US" dirty="0" smtClean="0"/>
              <a:t>tools to close alarms in the Alarm console</a:t>
            </a:r>
          </a:p>
        </p:txBody>
      </p:sp>
    </p:spTree>
    <p:extLst>
      <p:ext uri="{BB962C8B-B14F-4D97-AF65-F5344CB8AC3E}">
        <p14:creationId xmlns:p14="http://schemas.microsoft.com/office/powerpoint/2010/main" val="10959881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elf-Service"/>
          <p:cNvPicPr>
            <a:picLocks noChangeAspect="1" noChangeArrowheads="1"/>
          </p:cNvPicPr>
          <p:nvPr/>
        </p:nvPicPr>
        <p:blipFill>
          <a:blip r:embed="rId2" cstate="print"/>
          <a:srcRect r="16079"/>
          <a:stretch>
            <a:fillRect/>
          </a:stretch>
        </p:blipFill>
        <p:spPr bwMode="auto">
          <a:xfrm>
            <a:off x="6019799" y="2266950"/>
            <a:ext cx="3131713" cy="2157413"/>
          </a:xfrm>
          <a:prstGeom prst="rect">
            <a:avLst/>
          </a:prstGeom>
          <a:noFill/>
        </p:spPr>
      </p:pic>
      <p:sp>
        <p:nvSpPr>
          <p:cNvPr id="3" name="Content Placeholder 2"/>
          <p:cNvSpPr>
            <a:spLocks noGrp="1"/>
          </p:cNvSpPr>
          <p:nvPr>
            <p:ph idx="1"/>
          </p:nvPr>
        </p:nvSpPr>
        <p:spPr/>
        <p:txBody>
          <a:bodyPr>
            <a:normAutofit lnSpcReduction="10000"/>
          </a:bodyPr>
          <a:lstStyle/>
          <a:p>
            <a:r>
              <a:rPr lang="en-US" dirty="0" smtClean="0"/>
              <a:t>Empower your users, accelerate service.</a:t>
            </a:r>
          </a:p>
          <a:p>
            <a:pPr lvl="1"/>
            <a:endParaRPr lang="en-US" dirty="0" smtClean="0"/>
          </a:p>
          <a:p>
            <a:pPr lvl="1"/>
            <a:r>
              <a:rPr lang="en-US" dirty="0" smtClean="0"/>
              <a:t>One-stop-shop gives end-users the ability to log requests and track progress in real time. </a:t>
            </a:r>
          </a:p>
          <a:p>
            <a:pPr lvl="1"/>
            <a:endParaRPr lang="en-US" dirty="0" smtClean="0"/>
          </a:p>
          <a:p>
            <a:pPr lvl="1"/>
            <a:r>
              <a:rPr lang="en-US" dirty="0" smtClean="0"/>
              <a:t>Guides authorized users through common </a:t>
            </a:r>
            <a:br>
              <a:rPr lang="en-US" dirty="0" smtClean="0"/>
            </a:br>
            <a:r>
              <a:rPr lang="en-US" dirty="0" smtClean="0"/>
              <a:t>requests that are relevant to them.</a:t>
            </a:r>
          </a:p>
          <a:p>
            <a:pPr lvl="1"/>
            <a:endParaRPr lang="en-US" dirty="0" smtClean="0"/>
          </a:p>
          <a:p>
            <a:pPr lvl="1"/>
            <a:r>
              <a:rPr lang="en-US" dirty="0" smtClean="0"/>
              <a:t>It also allows the end user to search </a:t>
            </a:r>
            <a:br>
              <a:rPr lang="en-US" dirty="0" smtClean="0"/>
            </a:br>
            <a:r>
              <a:rPr lang="en-US" dirty="0" smtClean="0"/>
              <a:t>a knowledge base for known</a:t>
            </a:r>
            <a:br>
              <a:rPr lang="en-US" dirty="0" smtClean="0"/>
            </a:br>
            <a:r>
              <a:rPr lang="en-US" dirty="0" smtClean="0"/>
              <a:t>solutions to resolve issue(s).</a:t>
            </a:r>
          </a:p>
        </p:txBody>
      </p:sp>
      <p:sp>
        <p:nvSpPr>
          <p:cNvPr id="2" name="Title 1"/>
          <p:cNvSpPr>
            <a:spLocks noGrp="1"/>
          </p:cNvSpPr>
          <p:nvPr>
            <p:ph type="title"/>
          </p:nvPr>
        </p:nvSpPr>
        <p:spPr/>
        <p:txBody>
          <a:bodyPr/>
          <a:lstStyle/>
          <a:p>
            <a:r>
              <a:rPr lang="en-US" dirty="0" smtClean="0"/>
              <a:t>Self Service Portal</a:t>
            </a:r>
            <a:endParaRPr lang="en-US" dirty="0"/>
          </a:p>
        </p:txBody>
      </p:sp>
    </p:spTree>
    <p:extLst>
      <p:ext uri="{BB962C8B-B14F-4D97-AF65-F5344CB8AC3E}">
        <p14:creationId xmlns:p14="http://schemas.microsoft.com/office/powerpoint/2010/main" val="2845617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361950"/>
            <a:ext cx="8521700" cy="291703"/>
          </a:xfrm>
        </p:spPr>
        <p:txBody>
          <a:bodyPr>
            <a:normAutofit fontScale="90000"/>
          </a:bodyPr>
          <a:lstStyle/>
          <a:p>
            <a:pPr eaLnBrk="1" hangingPunct="1"/>
            <a:r>
              <a:rPr lang="en-US" dirty="0" smtClean="0">
                <a:cs typeface="FS Joey"/>
              </a:rPr>
              <a:t>Benefits for your users</a:t>
            </a:r>
          </a:p>
        </p:txBody>
      </p:sp>
      <p:sp>
        <p:nvSpPr>
          <p:cNvPr id="17411" name="Content Placeholder 2"/>
          <p:cNvSpPr>
            <a:spLocks noGrp="1"/>
          </p:cNvSpPr>
          <p:nvPr>
            <p:ph idx="1"/>
          </p:nvPr>
        </p:nvSpPr>
        <p:spPr>
          <a:ln/>
        </p:spPr>
        <p:txBody>
          <a:bodyPr>
            <a:normAutofit/>
          </a:bodyPr>
          <a:lstStyle/>
          <a:p>
            <a:pPr eaLnBrk="1" hangingPunct="1"/>
            <a:r>
              <a:rPr lang="en-US" dirty="0" smtClean="0"/>
              <a:t>Workflow focuses on actions</a:t>
            </a:r>
          </a:p>
          <a:p>
            <a:pPr lvl="1" eaLnBrk="1" hangingPunct="1"/>
            <a:r>
              <a:rPr lang="en-US" dirty="0" smtClean="0"/>
              <a:t>Tell Nimsoft Service Desk what to do, don’t guess based on status changes</a:t>
            </a:r>
          </a:p>
          <a:p>
            <a:pPr eaLnBrk="1" hangingPunct="1"/>
            <a:r>
              <a:rPr lang="en-US" dirty="0" smtClean="0"/>
              <a:t>True Interface for Service Desk Agents</a:t>
            </a:r>
          </a:p>
          <a:p>
            <a:pPr lvl="1" eaLnBrk="1" hangingPunct="1"/>
            <a:r>
              <a:rPr lang="en-US" dirty="0" smtClean="0"/>
              <a:t>High Throughput, Multi-Window design</a:t>
            </a:r>
          </a:p>
          <a:p>
            <a:pPr lvl="2" eaLnBrk="1" hangingPunct="1"/>
            <a:r>
              <a:rPr lang="en-US" dirty="0" smtClean="0"/>
              <a:t>Keep individual Incidents, Change Requests, etc. open while working in other parts of the system</a:t>
            </a:r>
          </a:p>
          <a:p>
            <a:pPr lvl="1" eaLnBrk="1" hangingPunct="1"/>
            <a:r>
              <a:rPr lang="en-US" dirty="0" smtClean="0"/>
              <a:t>Easy to use Portal Web Interface</a:t>
            </a:r>
          </a:p>
          <a:p>
            <a:pPr lvl="1" eaLnBrk="1" hangingPunct="1"/>
            <a:r>
              <a:rPr lang="en-US" dirty="0" smtClean="0"/>
              <a:t>Available anywhere anytime</a:t>
            </a:r>
          </a:p>
          <a:p>
            <a:pPr eaLnBrk="1" hangingPunct="1"/>
            <a:r>
              <a:rPr lang="en-US" dirty="0" smtClean="0"/>
              <a:t>Self Service available by web or e-mail</a:t>
            </a:r>
          </a:p>
          <a:p>
            <a:pPr eaLnBrk="1" hangingPunct="1"/>
            <a:endParaRPr lang="en-US" dirty="0" smtClean="0"/>
          </a:p>
        </p:txBody>
      </p:sp>
      <p:grpSp>
        <p:nvGrpSpPr>
          <p:cNvPr id="4" name="Group 3"/>
          <p:cNvGrpSpPr/>
          <p:nvPr/>
        </p:nvGrpSpPr>
        <p:grpSpPr>
          <a:xfrm>
            <a:off x="6104468" y="3105150"/>
            <a:ext cx="2526401" cy="1482076"/>
            <a:chOff x="4480753" y="2188208"/>
            <a:chExt cx="3593201" cy="1874501"/>
          </a:xfrm>
          <a:effectLst>
            <a:outerShdw blurRad="127000" dist="38100" dir="3960000" sx="104000" sy="104000" algn="tl" rotWithShape="0">
              <a:prstClr val="black">
                <a:alpha val="20000"/>
              </a:prstClr>
            </a:outerShdw>
          </a:effectLst>
          <a:scene3d>
            <a:camera prst="perspectiveContrastingLeftFacing"/>
            <a:lightRig rig="threePt" dir="t"/>
          </a:scene3d>
        </p:grpSpPr>
        <p:sp>
          <p:nvSpPr>
            <p:cNvPr id="5" name="Rectangle 4"/>
            <p:cNvSpPr/>
            <p:nvPr/>
          </p:nvSpPr>
          <p:spPr>
            <a:xfrm>
              <a:off x="4480753" y="2188208"/>
              <a:ext cx="3593201" cy="1874501"/>
            </a:xfrm>
            <a:prstGeom prst="rect">
              <a:avLst/>
            </a:prstGeom>
            <a:solidFill>
              <a:schemeClr val="accent6"/>
            </a:solidFill>
            <a:ln>
              <a:noFill/>
            </a:ln>
          </p:spPr>
          <p:style>
            <a:lnRef idx="2">
              <a:schemeClr val="lt1">
                <a:hueOff val="0"/>
                <a:satOff val="0"/>
                <a:lumOff val="0"/>
                <a:alphaOff val="0"/>
              </a:schemeClr>
            </a:lnRef>
            <a:fillRef idx="1">
              <a:scrgbClr r="0" g="0" b="0"/>
            </a:fillRef>
            <a:effectRef idx="0">
              <a:schemeClr val="accent6">
                <a:shade val="50000"/>
                <a:hueOff val="-230847"/>
                <a:satOff val="15390"/>
                <a:lumOff val="20092"/>
                <a:alphaOff val="0"/>
              </a:schemeClr>
            </a:effectRef>
            <a:fontRef idx="minor">
              <a:schemeClr val="lt1"/>
            </a:fontRef>
          </p:style>
        </p:sp>
        <p:sp>
          <p:nvSpPr>
            <p:cNvPr id="6" name="Rectangle 5"/>
            <p:cNvSpPr/>
            <p:nvPr/>
          </p:nvSpPr>
          <p:spPr>
            <a:xfrm>
              <a:off x="4480753" y="2188208"/>
              <a:ext cx="3593201" cy="1874501"/>
            </a:xfrm>
            <a:prstGeom prst="rect">
              <a:avLst/>
            </a:prstGeom>
            <a:ln>
              <a:noFill/>
            </a:ln>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en-US" b="1" dirty="0"/>
                <a:t>Automatic incident creation</a:t>
              </a:r>
              <a:r>
                <a:rPr lang="en-US" dirty="0"/>
                <a:t> lets you proactively address potential service interruptions</a:t>
              </a:r>
            </a:p>
          </p:txBody>
        </p:sp>
      </p:grpSp>
    </p:spTree>
    <p:extLst>
      <p:ext uri="{BB962C8B-B14F-4D97-AF65-F5344CB8AC3E}">
        <p14:creationId xmlns:p14="http://schemas.microsoft.com/office/powerpoint/2010/main" val="1911765335"/>
      </p:ext>
    </p:extLst>
  </p:cSld>
  <p:clrMapOvr>
    <a:masterClrMapping/>
  </p:clrMapOvr>
  <p:transition advClick="0" advTm="400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your users</a:t>
            </a:r>
            <a:endParaRPr lang="en-US" dirty="0"/>
          </a:p>
        </p:txBody>
      </p:sp>
      <p:graphicFrame>
        <p:nvGraphicFramePr>
          <p:cNvPr id="4" name="Diagram 3"/>
          <p:cNvGraphicFramePr/>
          <p:nvPr>
            <p:extLst>
              <p:ext uri="{D42A27DB-BD31-4B8C-83A1-F6EECF244321}">
                <p14:modId xmlns:p14="http://schemas.microsoft.com/office/powerpoint/2010/main" val="224703044"/>
              </p:ext>
            </p:extLst>
          </p:nvPr>
        </p:nvGraphicFramePr>
        <p:xfrm>
          <a:off x="285427" y="1123950"/>
          <a:ext cx="8508377"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62963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FS Joey"/>
              </a:rPr>
              <a:t>Benefits for your </a:t>
            </a:r>
            <a:r>
              <a:rPr lang="en-US" dirty="0" smtClean="0">
                <a:cs typeface="FS Joey"/>
              </a:rPr>
              <a:t>Organization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3867551"/>
              </p:ext>
            </p:extLst>
          </p:nvPr>
        </p:nvGraphicFramePr>
        <p:xfrm>
          <a:off x="152400" y="774692"/>
          <a:ext cx="8915400" cy="4006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4823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Unified IT </a:t>
            </a:r>
            <a:r>
              <a:rPr lang="en-US" sz="8000" dirty="0" smtClean="0"/>
              <a:t>Management</a:t>
            </a:r>
            <a:endParaRPr lang="en-US" sz="8000" dirty="0"/>
          </a:p>
        </p:txBody>
      </p:sp>
      <p:sp>
        <p:nvSpPr>
          <p:cNvPr id="3" name="Text Placeholder 2"/>
          <p:cNvSpPr>
            <a:spLocks noGrp="1"/>
          </p:cNvSpPr>
          <p:nvPr>
            <p:ph type="body" idx="1"/>
          </p:nvPr>
        </p:nvSpPr>
        <p:spPr/>
        <p:txBody>
          <a:bodyPr/>
          <a:lstStyle/>
          <a:p>
            <a:r>
              <a:rPr lang="en-US" dirty="0"/>
              <a:t>from the data center to the cloud</a:t>
            </a:r>
          </a:p>
        </p:txBody>
      </p:sp>
    </p:spTree>
    <p:extLst>
      <p:ext uri="{BB962C8B-B14F-4D97-AF65-F5344CB8AC3E}">
        <p14:creationId xmlns:p14="http://schemas.microsoft.com/office/powerpoint/2010/main" val="354549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Nimsoft: “Essential IT Management” </a:t>
            </a:r>
            <a:r>
              <a:rPr lang="en-US" b="1" dirty="0" smtClean="0">
                <a:solidFill>
                  <a:srgbClr val="00B050"/>
                </a:solidFill>
              </a:rPr>
              <a:t>(External use)</a:t>
            </a:r>
            <a:endParaRPr lang="en-US" b="1" dirty="0">
              <a:solidFill>
                <a:srgbClr val="00B050"/>
              </a:solidFill>
            </a:endParaRPr>
          </a:p>
        </p:txBody>
      </p:sp>
      <p:pic>
        <p:nvPicPr>
          <p:cNvPr id="64" name="Picture 2" descr="Honda. The Power of Drea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055" y="3638549"/>
            <a:ext cx="814029" cy="30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custo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197" y="745583"/>
            <a:ext cx="3581400" cy="373116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oop Norge Hande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535" y="1105991"/>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 descr="IT Authoriti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600796"/>
            <a:ext cx="1861684" cy="58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580" b="-2580"/>
          <a:stretch/>
        </p:blipFill>
        <p:spPr bwMode="auto">
          <a:xfrm>
            <a:off x="329197" y="2217460"/>
            <a:ext cx="1160462"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descr="Alvaka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5144" y="2869756"/>
            <a:ext cx="811982" cy="73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descr="Apps Associate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3140" y="3867150"/>
            <a:ext cx="2562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descr="ISC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879898"/>
            <a:ext cx="11906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 descr="Momentum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43850" y="2243775"/>
            <a:ext cx="10191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homas Duryea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6837" y="2879853"/>
            <a:ext cx="1190625" cy="857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ubadour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0535" y="2200547"/>
            <a:ext cx="638175" cy="6573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B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9712" y="2184829"/>
            <a:ext cx="10477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7 Solution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9197" y="3719972"/>
            <a:ext cx="15240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p:cNvPicPr>
            <a:picLocks noChangeAspect="1" noChangeArrowheads="1"/>
          </p:cNvPicPr>
          <p:nvPr/>
        </p:nvPicPr>
        <p:blipFill>
          <a:blip r:embed="rId17" cstate="print"/>
          <a:srcRect/>
          <a:stretch>
            <a:fillRect/>
          </a:stretch>
        </p:blipFill>
        <p:spPr bwMode="auto">
          <a:xfrm rot="21009632">
            <a:off x="178783" y="822323"/>
            <a:ext cx="1938455" cy="1367437"/>
          </a:xfrm>
          <a:prstGeom prst="rect">
            <a:avLst/>
          </a:prstGeom>
          <a:noFill/>
          <a:ln w="9525">
            <a:noFill/>
            <a:miter lim="800000"/>
            <a:headEnd/>
            <a:tailEnd/>
          </a:ln>
        </p:spPr>
      </p:pic>
      <p:sp>
        <p:nvSpPr>
          <p:cNvPr id="75" name="TextBox 74"/>
          <p:cNvSpPr txBox="1"/>
          <p:nvPr/>
        </p:nvSpPr>
        <p:spPr>
          <a:xfrm>
            <a:off x="838201" y="1701344"/>
            <a:ext cx="6705600" cy="1861006"/>
          </a:xfrm>
          <a:prstGeom prst="ellipse">
            <a:avLst/>
          </a:prstGeom>
          <a:solidFill>
            <a:schemeClr val="bg1"/>
          </a:solidFill>
          <a:effectLst>
            <a:softEdge rad="317500"/>
          </a:effectLst>
        </p:spPr>
        <p:txBody>
          <a:bodyPr wrap="square" rtlCol="0">
            <a:spAutoFit/>
          </a:bodyPr>
          <a:lstStyle/>
          <a:p>
            <a:pPr algn="ctr"/>
            <a:r>
              <a:rPr lang="en-US" sz="3200" dirty="0" smtClean="0">
                <a:solidFill>
                  <a:schemeClr val="tx1">
                    <a:lumMod val="50000"/>
                    <a:lumOff val="50000"/>
                  </a:schemeClr>
                </a:solidFill>
                <a:effectLst/>
                <a:latin typeface="Museo Sans 300" pitchFamily="50" charset="0"/>
                <a:ea typeface="Verdana" pitchFamily="34" charset="0"/>
                <a:cs typeface="Verdana" pitchFamily="34" charset="0"/>
              </a:rPr>
              <a:t>Over </a:t>
            </a:r>
            <a:r>
              <a:rPr lang="en-US" sz="3200" dirty="0" smtClean="0">
                <a:solidFill>
                  <a:schemeClr val="tx1">
                    <a:lumMod val="75000"/>
                    <a:lumOff val="25000"/>
                  </a:schemeClr>
                </a:solidFill>
                <a:effectLst/>
                <a:latin typeface="Museo Sans 700" pitchFamily="50" charset="0"/>
                <a:ea typeface="Verdana" pitchFamily="34" charset="0"/>
                <a:cs typeface="Verdana" pitchFamily="34" charset="0"/>
              </a:rPr>
              <a:t>1000</a:t>
            </a:r>
            <a:r>
              <a:rPr lang="en-US" sz="3200" b="1" dirty="0" smtClean="0">
                <a:solidFill>
                  <a:schemeClr val="tx1">
                    <a:lumMod val="50000"/>
                    <a:lumOff val="50000"/>
                  </a:schemeClr>
                </a:solidFill>
                <a:effectLst/>
                <a:latin typeface="Museo Sans 300" pitchFamily="50" charset="0"/>
                <a:ea typeface="Verdana" pitchFamily="34" charset="0"/>
                <a:cs typeface="Verdana" pitchFamily="34" charset="0"/>
              </a:rPr>
              <a:t> </a:t>
            </a:r>
            <a:r>
              <a:rPr lang="en-US" sz="3200" dirty="0" smtClean="0">
                <a:solidFill>
                  <a:schemeClr val="tx1">
                    <a:lumMod val="50000"/>
                    <a:lumOff val="50000"/>
                  </a:schemeClr>
                </a:solidFill>
                <a:effectLst/>
                <a:latin typeface="Museo Sans 300" pitchFamily="50" charset="0"/>
                <a:ea typeface="Verdana" pitchFamily="34" charset="0"/>
                <a:cs typeface="Verdana" pitchFamily="34" charset="0"/>
              </a:rPr>
              <a:t>customers</a:t>
            </a:r>
          </a:p>
          <a:p>
            <a:pPr marL="1146175" lvl="2"/>
            <a:r>
              <a:rPr lang="en-US" sz="1600" b="1" dirty="0" smtClean="0">
                <a:solidFill>
                  <a:schemeClr val="bg1">
                    <a:lumMod val="50000"/>
                  </a:schemeClr>
                </a:solidFill>
                <a:latin typeface="Museo Sans 700" pitchFamily="50" charset="0"/>
                <a:ea typeface="Verdana" pitchFamily="34" charset="0"/>
                <a:cs typeface="Verdana" pitchFamily="34" charset="0"/>
              </a:rPr>
              <a:t>450+</a:t>
            </a:r>
            <a:r>
              <a:rPr lang="en-US" sz="1600" dirty="0" smtClean="0">
                <a:solidFill>
                  <a:schemeClr val="bg1">
                    <a:lumMod val="50000"/>
                  </a:schemeClr>
                </a:solidFill>
                <a:latin typeface="Museo Sans 700" pitchFamily="50" charset="0"/>
                <a:ea typeface="Verdana" pitchFamily="34" charset="0"/>
                <a:cs typeface="Verdana" pitchFamily="34" charset="0"/>
              </a:rPr>
              <a:t> </a:t>
            </a:r>
            <a:r>
              <a:rPr lang="en-US" sz="1600" dirty="0" smtClean="0">
                <a:solidFill>
                  <a:schemeClr val="bg1">
                    <a:lumMod val="50000"/>
                  </a:schemeClr>
                </a:solidFill>
                <a:latin typeface="Museo Sans 300" pitchFamily="50" charset="0"/>
                <a:ea typeface="Verdana" pitchFamily="34" charset="0"/>
                <a:cs typeface="Verdana" pitchFamily="34" charset="0"/>
              </a:rPr>
              <a:t>leading Service Providers</a:t>
            </a:r>
          </a:p>
          <a:p>
            <a:pPr marL="1146175" lvl="2"/>
            <a:r>
              <a:rPr lang="en-US" sz="1600" b="1" dirty="0" smtClean="0">
                <a:solidFill>
                  <a:schemeClr val="bg1">
                    <a:lumMod val="50000"/>
                  </a:schemeClr>
                </a:solidFill>
                <a:latin typeface="Museo Sans 700" pitchFamily="50" charset="0"/>
                <a:ea typeface="Verdana" pitchFamily="34" charset="0"/>
                <a:cs typeface="Verdana" pitchFamily="34" charset="0"/>
              </a:rPr>
              <a:t>20,000~</a:t>
            </a:r>
            <a:r>
              <a:rPr lang="en-US" sz="1600" dirty="0" smtClean="0">
                <a:solidFill>
                  <a:schemeClr val="bg1">
                    <a:lumMod val="50000"/>
                  </a:schemeClr>
                </a:solidFill>
                <a:latin typeface="Museo Sans 700" pitchFamily="50" charset="0"/>
                <a:ea typeface="Verdana" pitchFamily="34" charset="0"/>
                <a:cs typeface="Verdana" pitchFamily="34" charset="0"/>
              </a:rPr>
              <a:t> </a:t>
            </a:r>
            <a:r>
              <a:rPr lang="en-US" sz="1600" dirty="0" smtClean="0">
                <a:solidFill>
                  <a:schemeClr val="bg1">
                    <a:lumMod val="50000"/>
                  </a:schemeClr>
                </a:solidFill>
                <a:latin typeface="Museo Sans 300" pitchFamily="50" charset="0"/>
                <a:ea typeface="Verdana" pitchFamily="34" charset="0"/>
                <a:cs typeface="Verdana" pitchFamily="34" charset="0"/>
              </a:rPr>
              <a:t>deployments</a:t>
            </a:r>
          </a:p>
          <a:p>
            <a:pPr marL="1146175" lvl="2"/>
            <a:r>
              <a:rPr lang="en-US" sz="1600" b="1" dirty="0" smtClean="0">
                <a:solidFill>
                  <a:srgbClr val="467026"/>
                </a:solidFill>
                <a:effectLst/>
                <a:latin typeface="Museo Sans 700" pitchFamily="50" charset="0"/>
                <a:ea typeface="Verdana" pitchFamily="34" charset="0"/>
                <a:cs typeface="Verdana" pitchFamily="34" charset="0"/>
              </a:rPr>
              <a:t>36+</a:t>
            </a:r>
            <a:r>
              <a:rPr lang="en-US" sz="1600" dirty="0" smtClean="0">
                <a:solidFill>
                  <a:srgbClr val="467026"/>
                </a:solidFill>
                <a:effectLst/>
                <a:latin typeface="Museo Sans 300" pitchFamily="50" charset="0"/>
                <a:ea typeface="Verdana" pitchFamily="34" charset="0"/>
                <a:cs typeface="Verdana" pitchFamily="34" charset="0"/>
              </a:rPr>
              <a:t> countries around the world</a:t>
            </a:r>
          </a:p>
        </p:txBody>
      </p:sp>
    </p:spTree>
    <p:extLst>
      <p:ext uri="{BB962C8B-B14F-4D97-AF65-F5344CB8AC3E}">
        <p14:creationId xmlns:p14="http://schemas.microsoft.com/office/powerpoint/2010/main" val="418918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900" decel="100000" fill="hold"/>
                                        <p:tgtEl>
                                          <p:spTgt spid="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pPr>
              <a:lnSpc>
                <a:spcPct val="85000"/>
              </a:lnSpc>
            </a:pPr>
            <a:r>
              <a:rPr lang="en-US" dirty="0" smtClean="0"/>
              <a:t>Unified IT </a:t>
            </a:r>
            <a:r>
              <a:rPr lang="en-US" dirty="0"/>
              <a:t>Management from the data center to the cloud</a:t>
            </a:r>
            <a:endParaRPr lang="en-US" sz="2800" dirty="0" smtClean="0"/>
          </a:p>
        </p:txBody>
      </p:sp>
      <p:sp>
        <p:nvSpPr>
          <p:cNvPr id="21506" name="Rectangle 3"/>
          <p:cNvSpPr>
            <a:spLocks noGrp="1" noChangeArrowheads="1"/>
          </p:cNvSpPr>
          <p:nvPr>
            <p:ph idx="4294967295"/>
          </p:nvPr>
        </p:nvSpPr>
        <p:spPr>
          <a:xfrm>
            <a:off x="228600" y="819150"/>
            <a:ext cx="3739081" cy="3346847"/>
          </a:xfrm>
        </p:spPr>
        <p:txBody>
          <a:bodyPr>
            <a:noAutofit/>
          </a:bodyPr>
          <a:lstStyle/>
          <a:p>
            <a:pPr marL="227013" indent="-227013">
              <a:spcBef>
                <a:spcPts val="1200"/>
              </a:spcBef>
            </a:pPr>
            <a:r>
              <a:rPr lang="en-US" sz="2000" dirty="0" smtClean="0"/>
              <a:t>Single, extensible solution</a:t>
            </a:r>
          </a:p>
          <a:p>
            <a:pPr marL="227013" indent="-227013">
              <a:spcBef>
                <a:spcPts val="1200"/>
              </a:spcBef>
            </a:pPr>
            <a:r>
              <a:rPr lang="en-US" sz="2000" dirty="0" smtClean="0"/>
              <a:t>Unified experience</a:t>
            </a:r>
          </a:p>
          <a:p>
            <a:pPr marL="396875" lvl="1">
              <a:spcBef>
                <a:spcPts val="0"/>
              </a:spcBef>
              <a:spcAft>
                <a:spcPts val="400"/>
              </a:spcAft>
            </a:pPr>
            <a:r>
              <a:rPr lang="en-US" sz="1600" dirty="0" smtClean="0"/>
              <a:t>Nimsoft Monitor</a:t>
            </a:r>
          </a:p>
          <a:p>
            <a:pPr marL="396875" lvl="1">
              <a:spcBef>
                <a:spcPts val="0"/>
              </a:spcBef>
              <a:spcAft>
                <a:spcPts val="400"/>
              </a:spcAft>
            </a:pPr>
            <a:r>
              <a:rPr lang="en-US" sz="1600" dirty="0" smtClean="0"/>
              <a:t>Nimsoft Service Desk</a:t>
            </a:r>
          </a:p>
          <a:p>
            <a:pPr marL="227013" indent="-227013">
              <a:spcBef>
                <a:spcPts val="1200"/>
              </a:spcBef>
            </a:pPr>
            <a:r>
              <a:rPr lang="en-US" sz="2000" dirty="0" smtClean="0"/>
              <a:t>Modern IT</a:t>
            </a:r>
          </a:p>
          <a:p>
            <a:pPr marL="396875" lvl="1">
              <a:spcBef>
                <a:spcPts val="400"/>
              </a:spcBef>
            </a:pPr>
            <a:r>
              <a:rPr lang="en-US" sz="1600" dirty="0" smtClean="0"/>
              <a:t>Perfect for Service Providers and Emerging Enterprises</a:t>
            </a:r>
          </a:p>
          <a:p>
            <a:pPr marL="227013" indent="-227013">
              <a:spcBef>
                <a:spcPts val="1200"/>
              </a:spcBef>
            </a:pPr>
            <a:r>
              <a:rPr lang="en-US" sz="2000" dirty="0" smtClean="0"/>
              <a:t>Available on-demand </a:t>
            </a:r>
            <a:br>
              <a:rPr lang="en-US" sz="2000" dirty="0" smtClean="0"/>
            </a:br>
            <a:r>
              <a:rPr lang="en-US" sz="2000" dirty="0" smtClean="0"/>
              <a:t>or on-premise</a:t>
            </a:r>
          </a:p>
          <a:p>
            <a:pPr marL="515938" lvl="1">
              <a:spcBef>
                <a:spcPts val="1200"/>
              </a:spcBef>
            </a:pPr>
            <a:r>
              <a:rPr lang="en-US" sz="1600" dirty="0" smtClean="0"/>
              <a:t>IT Management-as-a-Service</a:t>
            </a:r>
          </a:p>
        </p:txBody>
      </p:sp>
      <p:pic>
        <p:nvPicPr>
          <p:cNvPr id="5" name="Picture 2" descr="C:\Users\felsa01\Desktop\illustration.gif"/>
          <p:cNvPicPr>
            <a:picLocks noChangeAspect="1" noChangeArrowheads="1"/>
          </p:cNvPicPr>
          <p:nvPr/>
        </p:nvPicPr>
        <p:blipFill>
          <a:blip r:embed="rId3" cstate="print"/>
          <a:srcRect l="8313" t="13333" r="8267"/>
          <a:stretch>
            <a:fillRect/>
          </a:stretch>
        </p:blipFill>
        <p:spPr bwMode="auto">
          <a:xfrm>
            <a:off x="3948546" y="819150"/>
            <a:ext cx="5289550" cy="3422650"/>
          </a:xfrm>
          <a:prstGeom prst="rect">
            <a:avLst/>
          </a:prstGeom>
          <a:noFill/>
        </p:spPr>
      </p:pic>
    </p:spTree>
    <p:extLst>
      <p:ext uri="{BB962C8B-B14F-4D97-AF65-F5344CB8AC3E}">
        <p14:creationId xmlns:p14="http://schemas.microsoft.com/office/powerpoint/2010/main" val="1000956417"/>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047"/>
            <a:ext cx="8610600" cy="656834"/>
          </a:xfrm>
        </p:spPr>
        <p:txBody>
          <a:bodyPr>
            <a:normAutofit fontScale="90000"/>
          </a:bodyPr>
          <a:lstStyle/>
          <a:p>
            <a:r>
              <a:rPr lang="en-US" dirty="0"/>
              <a:t>Nimsoft Service </a:t>
            </a:r>
            <a:r>
              <a:rPr lang="en-US" dirty="0" smtClean="0"/>
              <a:t>Desk &amp; Monitor</a:t>
            </a:r>
            <a:r>
              <a:rPr lang="en-US" dirty="0"/>
              <a:t/>
            </a:r>
            <a:br>
              <a:rPr lang="en-US" dirty="0"/>
            </a:br>
            <a:r>
              <a:rPr lang="en-US" dirty="0"/>
              <a:t>K</a:t>
            </a:r>
            <a:r>
              <a:rPr lang="en-US" dirty="0" smtClean="0"/>
              <a:t>ey components </a:t>
            </a:r>
            <a:r>
              <a:rPr lang="en-US" dirty="0"/>
              <a:t>of Nimsoft Unified </a:t>
            </a:r>
            <a:r>
              <a:rPr lang="en-US" dirty="0" smtClean="0"/>
              <a:t>Manager</a:t>
            </a:r>
            <a:endParaRPr lang="en-US" dirty="0"/>
          </a:p>
        </p:txBody>
      </p:sp>
      <p:pic>
        <p:nvPicPr>
          <p:cNvPr id="9" name="Picture 2" descr="C:\Users\felsa01\Desktop\illustration.gif"/>
          <p:cNvPicPr>
            <a:picLocks noChangeAspect="1" noChangeArrowheads="1"/>
          </p:cNvPicPr>
          <p:nvPr/>
        </p:nvPicPr>
        <p:blipFill>
          <a:blip r:embed="rId2" cstate="print"/>
          <a:srcRect l="8313" t="13333" r="8267"/>
          <a:stretch>
            <a:fillRect/>
          </a:stretch>
        </p:blipFill>
        <p:spPr bwMode="auto">
          <a:xfrm>
            <a:off x="1143000" y="596900"/>
            <a:ext cx="6781800" cy="4388224"/>
          </a:xfrm>
          <a:prstGeom prst="rect">
            <a:avLst/>
          </a:prstGeom>
          <a:noFill/>
        </p:spPr>
      </p:pic>
    </p:spTree>
    <p:extLst>
      <p:ext uri="{BB962C8B-B14F-4D97-AF65-F5344CB8AC3E}">
        <p14:creationId xmlns:p14="http://schemas.microsoft.com/office/powerpoint/2010/main" val="124854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Views</a:t>
            </a:r>
            <a:endParaRPr lang="en-US" dirty="0"/>
          </a:p>
        </p:txBody>
      </p:sp>
      <p:pic>
        <p:nvPicPr>
          <p:cNvPr id="8"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986746"/>
            <a:ext cx="3657600" cy="3109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tvanash\AppData\Local\Microsoft\Windows\Temporary Internet Files\Content.Outlook\5CE4PSYJ\2_it_dboard (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20734" y="914402"/>
            <a:ext cx="3810000" cy="3288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676" y="628650"/>
            <a:ext cx="1863011" cy="369332"/>
          </a:xfrm>
          <a:prstGeom prst="rect">
            <a:avLst/>
          </a:prstGeom>
          <a:noFill/>
        </p:spPr>
        <p:txBody>
          <a:bodyPr wrap="none" rtlCol="0">
            <a:spAutoFit/>
          </a:bodyPr>
          <a:lstStyle/>
          <a:p>
            <a:r>
              <a:rPr lang="en-US" dirty="0" smtClean="0">
                <a:latin typeface="Museo Sans 300" pitchFamily="50" charset="0"/>
              </a:rPr>
              <a:t>Executive Views</a:t>
            </a:r>
            <a:endParaRPr lang="en-US" dirty="0">
              <a:latin typeface="Museo Sans 300" pitchFamily="50" charset="0"/>
            </a:endParaRPr>
          </a:p>
        </p:txBody>
      </p:sp>
      <p:sp>
        <p:nvSpPr>
          <p:cNvPr id="9" name="TextBox 8"/>
          <p:cNvSpPr txBox="1"/>
          <p:nvPr/>
        </p:nvSpPr>
        <p:spPr>
          <a:xfrm>
            <a:off x="4832284" y="628650"/>
            <a:ext cx="1056700" cy="369332"/>
          </a:xfrm>
          <a:prstGeom prst="rect">
            <a:avLst/>
          </a:prstGeom>
          <a:noFill/>
        </p:spPr>
        <p:txBody>
          <a:bodyPr wrap="none" rtlCol="0">
            <a:spAutoFit/>
          </a:bodyPr>
          <a:lstStyle/>
          <a:p>
            <a:r>
              <a:rPr lang="en-US" dirty="0" smtClean="0">
                <a:latin typeface="Museo Sans 300" pitchFamily="50" charset="0"/>
              </a:rPr>
              <a:t>IT Views</a:t>
            </a:r>
            <a:endParaRPr lang="en-US" dirty="0">
              <a:latin typeface="Museo Sans 300" pitchFamily="50" charset="0"/>
            </a:endParaRPr>
          </a:p>
        </p:txBody>
      </p:sp>
      <p:sp>
        <p:nvSpPr>
          <p:cNvPr id="5" name="Rectangle 4"/>
          <p:cNvSpPr/>
          <p:nvPr/>
        </p:nvSpPr>
        <p:spPr>
          <a:xfrm>
            <a:off x="304800" y="4023403"/>
            <a:ext cx="4114800" cy="720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n-US" sz="1600" dirty="0">
                <a:solidFill>
                  <a:schemeClr val="tx1"/>
                </a:solidFill>
                <a:latin typeface="Museo Sans 300" pitchFamily="50" charset="0"/>
              </a:rPr>
              <a:t>Real-Time or </a:t>
            </a:r>
            <a:r>
              <a:rPr lang="en-US" sz="1600" dirty="0" smtClean="0">
                <a:solidFill>
                  <a:schemeClr val="tx1"/>
                </a:solidFill>
                <a:latin typeface="Museo Sans 300" pitchFamily="50" charset="0"/>
              </a:rPr>
              <a:t>historical </a:t>
            </a:r>
            <a:r>
              <a:rPr lang="en-US" sz="1600" dirty="0">
                <a:solidFill>
                  <a:schemeClr val="tx1"/>
                </a:solidFill>
                <a:latin typeface="Museo Sans 300" pitchFamily="50" charset="0"/>
              </a:rPr>
              <a:t>metrics</a:t>
            </a:r>
          </a:p>
          <a:p>
            <a:pPr marL="285750" indent="-285750">
              <a:buFont typeface="Wingdings" pitchFamily="2" charset="2"/>
              <a:buChar char="ü"/>
            </a:pPr>
            <a:r>
              <a:rPr lang="en-US" sz="1600" dirty="0">
                <a:solidFill>
                  <a:schemeClr val="tx1"/>
                </a:solidFill>
                <a:latin typeface="Museo Sans 300" pitchFamily="50" charset="0"/>
              </a:rPr>
              <a:t>Web 2.0 contextual </a:t>
            </a:r>
            <a:r>
              <a:rPr lang="en-US" sz="1600" dirty="0" smtClean="0">
                <a:solidFill>
                  <a:schemeClr val="tx1"/>
                </a:solidFill>
                <a:latin typeface="Museo Sans 300" pitchFamily="50" charset="0"/>
              </a:rPr>
              <a:t>mash-up</a:t>
            </a:r>
          </a:p>
        </p:txBody>
      </p:sp>
      <p:sp>
        <p:nvSpPr>
          <p:cNvPr id="12" name="Rectangle 11"/>
          <p:cNvSpPr/>
          <p:nvPr/>
        </p:nvSpPr>
        <p:spPr>
          <a:xfrm>
            <a:off x="4724400" y="4023403"/>
            <a:ext cx="4114800" cy="720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n-US" sz="1600" dirty="0" smtClean="0">
                <a:solidFill>
                  <a:schemeClr val="tx1"/>
                </a:solidFill>
                <a:latin typeface="Museo Sans 300" pitchFamily="50" charset="0"/>
              </a:rPr>
              <a:t>Configurable charts, </a:t>
            </a:r>
            <a:r>
              <a:rPr lang="en-US" sz="1600" dirty="0">
                <a:solidFill>
                  <a:schemeClr val="tx1"/>
                </a:solidFill>
                <a:latin typeface="Museo Sans 300" pitchFamily="50" charset="0"/>
              </a:rPr>
              <a:t>metrics and </a:t>
            </a:r>
            <a:r>
              <a:rPr lang="en-US" sz="1600" dirty="0" smtClean="0">
                <a:solidFill>
                  <a:schemeClr val="tx1"/>
                </a:solidFill>
                <a:latin typeface="Museo Sans 300" pitchFamily="50" charset="0"/>
              </a:rPr>
              <a:t>time</a:t>
            </a:r>
            <a:endParaRPr lang="en-US" sz="1600" dirty="0">
              <a:solidFill>
                <a:schemeClr val="tx1"/>
              </a:solidFill>
              <a:latin typeface="Museo Sans 300" pitchFamily="50" charset="0"/>
            </a:endParaRPr>
          </a:p>
          <a:p>
            <a:pPr marL="285750" indent="-285750">
              <a:buFont typeface="Wingdings" pitchFamily="2" charset="2"/>
              <a:buChar char="ü"/>
            </a:pPr>
            <a:r>
              <a:rPr lang="en-US" sz="1600" dirty="0" smtClean="0">
                <a:solidFill>
                  <a:schemeClr val="tx1"/>
                </a:solidFill>
                <a:latin typeface="Museo Sans 300" pitchFamily="50" charset="0"/>
              </a:rPr>
              <a:t>Multi-level drill-down</a:t>
            </a:r>
          </a:p>
        </p:txBody>
      </p:sp>
    </p:spTree>
    <p:extLst>
      <p:ext uri="{BB962C8B-B14F-4D97-AF65-F5344CB8AC3E}">
        <p14:creationId xmlns:p14="http://schemas.microsoft.com/office/powerpoint/2010/main" val="18690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Management Portal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Powerful, Flexible, and Easy-to-use </a:t>
            </a:r>
            <a:br>
              <a:rPr lang="en-US" dirty="0" smtClean="0"/>
            </a:br>
            <a:r>
              <a:rPr lang="en-US" dirty="0" smtClean="0"/>
              <a:t>“Window to your IT World”</a:t>
            </a:r>
          </a:p>
          <a:p>
            <a:pPr lvl="1"/>
            <a:endParaRPr lang="en-US" sz="1000" dirty="0" smtClean="0"/>
          </a:p>
          <a:p>
            <a:pPr lvl="1"/>
            <a:r>
              <a:rPr lang="en-US" dirty="0" smtClean="0"/>
              <a:t>Intuitive web-based interface</a:t>
            </a:r>
          </a:p>
          <a:p>
            <a:pPr lvl="1"/>
            <a:endParaRPr lang="en-US" sz="1000" dirty="0" smtClean="0"/>
          </a:p>
          <a:p>
            <a:pPr lvl="1"/>
            <a:r>
              <a:rPr lang="en-US" dirty="0" smtClean="0"/>
              <a:t>A common view into CMDB, PMDB, </a:t>
            </a:r>
            <a:br>
              <a:rPr lang="en-US" dirty="0" smtClean="0"/>
            </a:br>
            <a:r>
              <a:rPr lang="en-US" dirty="0" smtClean="0"/>
              <a:t>and alarm data</a:t>
            </a:r>
          </a:p>
          <a:p>
            <a:pPr lvl="1"/>
            <a:endParaRPr lang="en-US" sz="1000" dirty="0" smtClean="0"/>
          </a:p>
          <a:p>
            <a:pPr lvl="1"/>
            <a:r>
              <a:rPr lang="en-US" dirty="0" smtClean="0"/>
              <a:t>Standards-based, customizable </a:t>
            </a:r>
            <a:br>
              <a:rPr lang="en-US" dirty="0" smtClean="0"/>
            </a:br>
            <a:r>
              <a:rPr lang="en-US" dirty="0" smtClean="0"/>
              <a:t>and role-based</a:t>
            </a:r>
          </a:p>
          <a:p>
            <a:pPr lvl="1"/>
            <a:endParaRPr lang="en-US" sz="1000" dirty="0" smtClean="0"/>
          </a:p>
          <a:p>
            <a:pPr lvl="1"/>
            <a:r>
              <a:rPr lang="en-US" dirty="0" smtClean="0"/>
              <a:t>Multi-tenant access provides a secure </a:t>
            </a:r>
            <a:br>
              <a:rPr lang="en-US" dirty="0" smtClean="0"/>
            </a:br>
            <a:r>
              <a:rPr lang="en-US" dirty="0" smtClean="0"/>
              <a:t>view for you, and your customers</a:t>
            </a:r>
          </a:p>
          <a:p>
            <a:pPr lvl="1"/>
            <a:endParaRPr lang="en-US" sz="1000" dirty="0" smtClean="0"/>
          </a:p>
          <a:p>
            <a:pPr lvl="1"/>
            <a:r>
              <a:rPr lang="en-US" dirty="0" smtClean="0"/>
              <a:t>Rich reporting and visualization</a:t>
            </a:r>
            <a:br>
              <a:rPr lang="en-US" dirty="0" smtClean="0"/>
            </a:br>
            <a:endParaRPr lang="en-US" dirty="0" smtClean="0"/>
          </a:p>
        </p:txBody>
      </p:sp>
      <p:pic>
        <p:nvPicPr>
          <p:cNvPr id="30722" name="Picture 2"/>
          <p:cNvPicPr>
            <a:picLocks noChangeAspect="1" noChangeArrowheads="1"/>
          </p:cNvPicPr>
          <p:nvPr/>
        </p:nvPicPr>
        <p:blipFill>
          <a:blip r:embed="rId2" cstate="print"/>
          <a:srcRect t="9447"/>
          <a:stretch>
            <a:fillRect/>
          </a:stretch>
        </p:blipFill>
        <p:spPr bwMode="auto">
          <a:xfrm rot="249662">
            <a:off x="5474094" y="1040252"/>
            <a:ext cx="3472623" cy="3525645"/>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B/>
          </a:sp3d>
        </p:spPr>
      </p:pic>
    </p:spTree>
    <p:extLst>
      <p:ext uri="{BB962C8B-B14F-4D97-AF65-F5344CB8AC3E}">
        <p14:creationId xmlns:p14="http://schemas.microsoft.com/office/powerpoint/2010/main" val="350617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Portal: Alarm Console</a:t>
            </a:r>
            <a:endParaRPr lang="en-US" dirty="0"/>
          </a:p>
        </p:txBody>
      </p:sp>
      <p:sp>
        <p:nvSpPr>
          <p:cNvPr id="3" name="Content Placeholder 2"/>
          <p:cNvSpPr>
            <a:spLocks noGrp="1"/>
          </p:cNvSpPr>
          <p:nvPr>
            <p:ph idx="1"/>
          </p:nvPr>
        </p:nvSpPr>
        <p:spPr/>
        <p:txBody>
          <a:bodyPr/>
          <a:lstStyle/>
          <a:p>
            <a:r>
              <a:rPr lang="en-US" dirty="0" smtClean="0"/>
              <a:t>See, assign, and close alarms. Fast</a:t>
            </a:r>
            <a:r>
              <a:rPr lang="en-US" b="1" dirty="0" smtClean="0"/>
              <a:t>.</a:t>
            </a:r>
          </a:p>
          <a:p>
            <a:pPr lvl="1"/>
            <a:endParaRPr lang="en-US" sz="1000" dirty="0" smtClean="0"/>
          </a:p>
          <a:p>
            <a:pPr lvl="1"/>
            <a:r>
              <a:rPr lang="en-US" dirty="0" smtClean="0"/>
              <a:t>When a problem strikes,</a:t>
            </a:r>
            <a:br>
              <a:rPr lang="en-US" dirty="0" smtClean="0"/>
            </a:br>
            <a:r>
              <a:rPr lang="en-US" dirty="0" smtClean="0"/>
              <a:t>Nimsoft helps global </a:t>
            </a:r>
            <a:br>
              <a:rPr lang="en-US" dirty="0" smtClean="0"/>
            </a:br>
            <a:r>
              <a:rPr lang="en-US" dirty="0" smtClean="0"/>
              <a:t>teams  work together to </a:t>
            </a:r>
            <a:br>
              <a:rPr lang="en-US" dirty="0" smtClean="0"/>
            </a:br>
            <a:r>
              <a:rPr lang="en-US" dirty="0" smtClean="0"/>
              <a:t>accelerate resolution</a:t>
            </a:r>
          </a:p>
          <a:p>
            <a:pPr lvl="2"/>
            <a:endParaRPr lang="en-US" dirty="0" smtClean="0"/>
          </a:p>
          <a:p>
            <a:pPr lvl="2"/>
            <a:r>
              <a:rPr lang="en-US" dirty="0" smtClean="0"/>
              <a:t>event correlation</a:t>
            </a:r>
          </a:p>
          <a:p>
            <a:pPr lvl="2"/>
            <a:r>
              <a:rPr lang="en-US" dirty="0" smtClean="0"/>
              <a:t>assignment </a:t>
            </a:r>
          </a:p>
          <a:p>
            <a:pPr lvl="2"/>
            <a:r>
              <a:rPr lang="en-US" dirty="0" smtClean="0"/>
              <a:t>acknowledgement </a:t>
            </a:r>
          </a:p>
        </p:txBody>
      </p:sp>
      <p:pic>
        <p:nvPicPr>
          <p:cNvPr id="1026" name="Picture 2"/>
          <p:cNvPicPr>
            <a:picLocks noChangeAspect="1" noChangeArrowheads="1"/>
          </p:cNvPicPr>
          <p:nvPr/>
        </p:nvPicPr>
        <p:blipFill>
          <a:blip r:embed="rId2" cstate="print"/>
          <a:srcRect/>
          <a:stretch>
            <a:fillRect/>
          </a:stretch>
        </p:blipFill>
        <p:spPr bwMode="auto">
          <a:xfrm rot="270902">
            <a:off x="4871369" y="1227574"/>
            <a:ext cx="3876600" cy="312053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B/>
          </a:sp3d>
        </p:spPr>
      </p:pic>
      <p:pic>
        <p:nvPicPr>
          <p:cNvPr id="6" name="Picture 2" descr="C:\Users\felsa01\Desktop\illustration.gif"/>
          <p:cNvPicPr>
            <a:picLocks noChangeAspect="1" noChangeArrowheads="1"/>
          </p:cNvPicPr>
          <p:nvPr/>
        </p:nvPicPr>
        <p:blipFill>
          <a:blip r:embed="rId3" cstate="print"/>
          <a:srcRect l="8313" t="13333" r="8267"/>
          <a:stretch>
            <a:fillRect/>
          </a:stretch>
        </p:blipFill>
        <p:spPr bwMode="auto">
          <a:xfrm>
            <a:off x="7851776" y="1"/>
            <a:ext cx="1292225" cy="628650"/>
          </a:xfrm>
          <a:prstGeom prst="rect">
            <a:avLst/>
          </a:prstGeom>
          <a:noFill/>
        </p:spPr>
      </p:pic>
      <p:sp>
        <p:nvSpPr>
          <p:cNvPr id="7" name="Oval 6"/>
          <p:cNvSpPr/>
          <p:nvPr/>
        </p:nvSpPr>
        <p:spPr>
          <a:xfrm>
            <a:off x="7799294" y="159625"/>
            <a:ext cx="361842" cy="342900"/>
          </a:xfrm>
          <a:prstGeom prst="ellipse">
            <a:avLst/>
          </a:prstGeom>
          <a:gradFill flip="none" rotWithShape="1">
            <a:gsLst>
              <a:gs pos="0">
                <a:srgbClr val="55822F">
                  <a:shade val="30000"/>
                  <a:satMod val="115000"/>
                  <a:alpha val="50000"/>
                </a:srgbClr>
              </a:gs>
              <a:gs pos="50000">
                <a:srgbClr val="55822F">
                  <a:shade val="67500"/>
                  <a:satMod val="115000"/>
                  <a:alpha val="50000"/>
                </a:srgbClr>
              </a:gs>
              <a:gs pos="100000">
                <a:srgbClr val="55822F">
                  <a:shade val="100000"/>
                  <a:satMod val="115000"/>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37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13040" y="1028700"/>
            <a:ext cx="3830960" cy="3407569"/>
          </a:xfrm>
          <a:prstGeom prst="rect">
            <a:avLst/>
          </a:prstGeom>
          <a:noFill/>
          <a:ln w="9525">
            <a:noFill/>
            <a:miter lim="800000"/>
            <a:headEnd/>
            <a:tailEnd/>
          </a:ln>
          <a:effectLst/>
          <a:scene3d>
            <a:camera prst="perspectiveFront" fov="5100000">
              <a:rot lat="0" lon="2100000" rev="0"/>
            </a:camera>
            <a:lightRig rig="flood" dir="t">
              <a:rot lat="0" lon="0" rev="13800000"/>
            </a:lightRig>
          </a:scene3d>
          <a:sp3d extrusionH="107950" prstMaterial="plastic">
            <a:bevelB/>
          </a:sp3d>
        </p:spPr>
      </p:pic>
      <p:sp>
        <p:nvSpPr>
          <p:cNvPr id="2" name="Title 1"/>
          <p:cNvSpPr>
            <a:spLocks noGrp="1"/>
          </p:cNvSpPr>
          <p:nvPr>
            <p:ph type="title"/>
          </p:nvPr>
        </p:nvSpPr>
        <p:spPr/>
        <p:txBody>
          <a:bodyPr/>
          <a:lstStyle/>
          <a:p>
            <a:r>
              <a:rPr lang="en-US" dirty="0" smtClean="0"/>
              <a:t>Unified Reporter</a:t>
            </a:r>
            <a:endParaRPr lang="en-US" dirty="0"/>
          </a:p>
        </p:txBody>
      </p:sp>
      <p:sp>
        <p:nvSpPr>
          <p:cNvPr id="3" name="Content Placeholder 2"/>
          <p:cNvSpPr>
            <a:spLocks noGrp="1"/>
          </p:cNvSpPr>
          <p:nvPr>
            <p:ph idx="1"/>
          </p:nvPr>
        </p:nvSpPr>
        <p:spPr/>
        <p:txBody>
          <a:bodyPr>
            <a:normAutofit lnSpcReduction="10000"/>
          </a:bodyPr>
          <a:lstStyle/>
          <a:p>
            <a:r>
              <a:rPr lang="en-US" dirty="0" smtClean="0"/>
              <a:t>Business insights via intelligent analytics</a:t>
            </a:r>
          </a:p>
          <a:p>
            <a:pPr lvl="1"/>
            <a:endParaRPr lang="en-US" sz="800" dirty="0" smtClean="0"/>
          </a:p>
          <a:p>
            <a:pPr lvl="1"/>
            <a:r>
              <a:rPr lang="en-US" dirty="0" smtClean="0"/>
              <a:t>~120 pre-packaged reports and fast, </a:t>
            </a:r>
            <a:br>
              <a:rPr lang="en-US" dirty="0" smtClean="0"/>
            </a:br>
            <a:r>
              <a:rPr lang="en-US" dirty="0" smtClean="0"/>
              <a:t>drag-and-drop custom report creation</a:t>
            </a:r>
          </a:p>
          <a:p>
            <a:endParaRPr lang="en-US" sz="1000" dirty="0" smtClean="0"/>
          </a:p>
          <a:p>
            <a:pPr lvl="1"/>
            <a:r>
              <a:rPr lang="en-US" dirty="0" smtClean="0"/>
              <a:t>Report based on geographies, users,</a:t>
            </a:r>
            <a:br>
              <a:rPr lang="en-US" dirty="0" smtClean="0"/>
            </a:br>
            <a:r>
              <a:rPr lang="en-US" dirty="0" smtClean="0"/>
              <a:t>and groups</a:t>
            </a:r>
          </a:p>
          <a:p>
            <a:endParaRPr lang="en-US" sz="1000" dirty="0" smtClean="0"/>
          </a:p>
          <a:p>
            <a:pPr lvl="1"/>
            <a:r>
              <a:rPr lang="en-US" dirty="0" smtClean="0"/>
              <a:t>Output reports in HTML, PDF, XLS,</a:t>
            </a:r>
            <a:br>
              <a:rPr lang="en-US" dirty="0" smtClean="0"/>
            </a:br>
            <a:r>
              <a:rPr lang="en-US" dirty="0" smtClean="0"/>
              <a:t>RTF, SWF, ODF, and TXT</a:t>
            </a:r>
          </a:p>
          <a:p>
            <a:endParaRPr lang="en-US" sz="1000" dirty="0" smtClean="0"/>
          </a:p>
          <a:p>
            <a:pPr lvl="1"/>
            <a:r>
              <a:rPr lang="en-US" dirty="0" smtClean="0"/>
              <a:t>Flexible report scheduling, distribution</a:t>
            </a:r>
            <a:br>
              <a:rPr lang="en-US" dirty="0" smtClean="0"/>
            </a:br>
            <a:r>
              <a:rPr lang="en-US" dirty="0" smtClean="0"/>
              <a:t>and historical versioning</a:t>
            </a:r>
          </a:p>
        </p:txBody>
      </p:sp>
      <p:pic>
        <p:nvPicPr>
          <p:cNvPr id="6" name="Picture 2" descr="C:\Users\felsa01\Desktop\illustration.gif"/>
          <p:cNvPicPr>
            <a:picLocks noChangeAspect="1" noChangeArrowheads="1"/>
          </p:cNvPicPr>
          <p:nvPr/>
        </p:nvPicPr>
        <p:blipFill>
          <a:blip r:embed="rId3" cstate="print"/>
          <a:srcRect l="8313" t="13333" r="8267"/>
          <a:stretch>
            <a:fillRect/>
          </a:stretch>
        </p:blipFill>
        <p:spPr bwMode="auto">
          <a:xfrm>
            <a:off x="8077200" y="1"/>
            <a:ext cx="1066801" cy="628650"/>
          </a:xfrm>
          <a:prstGeom prst="rect">
            <a:avLst/>
          </a:prstGeom>
          <a:noFill/>
        </p:spPr>
      </p:pic>
      <p:sp>
        <p:nvSpPr>
          <p:cNvPr id="8" name="Oval 7"/>
          <p:cNvSpPr/>
          <p:nvPr/>
        </p:nvSpPr>
        <p:spPr>
          <a:xfrm>
            <a:off x="7799294" y="159625"/>
            <a:ext cx="361842" cy="342900"/>
          </a:xfrm>
          <a:prstGeom prst="ellipse">
            <a:avLst/>
          </a:prstGeom>
          <a:gradFill flip="none" rotWithShape="1">
            <a:gsLst>
              <a:gs pos="0">
                <a:srgbClr val="55822F">
                  <a:shade val="30000"/>
                  <a:satMod val="115000"/>
                  <a:alpha val="50000"/>
                </a:srgbClr>
              </a:gs>
              <a:gs pos="50000">
                <a:srgbClr val="55822F">
                  <a:shade val="67500"/>
                  <a:satMod val="115000"/>
                  <a:alpha val="50000"/>
                </a:srgbClr>
              </a:gs>
              <a:gs pos="100000">
                <a:srgbClr val="55822F">
                  <a:shade val="100000"/>
                  <a:satMod val="115000"/>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55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fade">
                                      <p:cBhvr>
                                        <p:cTn id="7"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Benefits of Unified IT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sz="1800" dirty="0" smtClean="0"/>
              <a:t>  Bi-directional alarm and ticket integration</a:t>
            </a:r>
          </a:p>
          <a:p>
            <a:pPr lvl="1"/>
            <a:r>
              <a:rPr lang="en-US" sz="1600" dirty="0" smtClean="0"/>
              <a:t>Alarms can automatically create tickets based on business rules</a:t>
            </a:r>
          </a:p>
          <a:p>
            <a:pPr lvl="1"/>
            <a:r>
              <a:rPr lang="en-US" sz="1600" dirty="0" smtClean="0"/>
              <a:t>Tickets can be created directly from alarms</a:t>
            </a:r>
          </a:p>
          <a:p>
            <a:pPr lvl="1"/>
            <a:r>
              <a:rPr lang="en-US" sz="1600" dirty="0" smtClean="0"/>
              <a:t>Information updated in both alarm and ticket as work progresses</a:t>
            </a:r>
            <a:endParaRPr lang="en-US" sz="1200" dirty="0" smtClean="0"/>
          </a:p>
          <a:p>
            <a:r>
              <a:rPr lang="en-US" sz="1800" dirty="0" smtClean="0"/>
              <a:t>  Automated workflow kicked off based on business rules</a:t>
            </a:r>
          </a:p>
          <a:p>
            <a:pPr lvl="1"/>
            <a:r>
              <a:rPr lang="en-US" sz="1600" dirty="0" smtClean="0"/>
              <a:t>Customer based – Service level entitlements</a:t>
            </a:r>
          </a:p>
          <a:p>
            <a:pPr lvl="1"/>
            <a:r>
              <a:rPr lang="en-US" sz="1600" dirty="0" smtClean="0"/>
              <a:t>Asset based – Prioritization based on asset class</a:t>
            </a:r>
            <a:endParaRPr lang="en-US" sz="1400" dirty="0" smtClean="0"/>
          </a:p>
          <a:p>
            <a:r>
              <a:rPr lang="en-US" sz="1800" dirty="0" smtClean="0"/>
              <a:t> Unified customer experience</a:t>
            </a:r>
          </a:p>
          <a:p>
            <a:pPr lvl="1"/>
            <a:r>
              <a:rPr lang="en-US" sz="1600" dirty="0" smtClean="0"/>
              <a:t>Customer goes to one place for performance data, ticket information &amp; service requests</a:t>
            </a:r>
          </a:p>
          <a:p>
            <a:pPr lvl="1"/>
            <a:r>
              <a:rPr lang="en-US" sz="1600" dirty="0" smtClean="0"/>
              <a:t>One single solution to integrate into consolidated customer portal</a:t>
            </a:r>
          </a:p>
          <a:p>
            <a:pPr lvl="1"/>
            <a:r>
              <a:rPr lang="en-US" sz="1600" dirty="0" smtClean="0"/>
              <a:t>Centralized reporting</a:t>
            </a:r>
            <a:endParaRPr lang="en-US" sz="1400" dirty="0" smtClean="0"/>
          </a:p>
          <a:p>
            <a:r>
              <a:rPr lang="en-US" sz="1800" dirty="0" smtClean="0"/>
              <a:t>  Consistent tool for operators and agents</a:t>
            </a:r>
          </a:p>
          <a:p>
            <a:pPr lvl="1"/>
            <a:r>
              <a:rPr lang="en-US" sz="1600" dirty="0" smtClean="0"/>
              <a:t>Consolidate applications for internal users streamlining response</a:t>
            </a:r>
          </a:p>
          <a:p>
            <a:pPr lvl="1"/>
            <a:r>
              <a:rPr lang="en-US" sz="1600" dirty="0" smtClean="0"/>
              <a:t>Role based access to information and functionality</a:t>
            </a:r>
            <a:endParaRPr lang="en-US" sz="14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p:txBody>
      </p:sp>
      <p:sp>
        <p:nvSpPr>
          <p:cNvPr id="5" name="Slide Number Placeholder 4"/>
          <p:cNvSpPr>
            <a:spLocks noGrp="1"/>
          </p:cNvSpPr>
          <p:nvPr>
            <p:ph type="sldNum" sz="quarter" idx="4294967295"/>
          </p:nvPr>
        </p:nvSpPr>
        <p:spPr>
          <a:xfrm>
            <a:off x="7010400" y="4893469"/>
            <a:ext cx="2133600" cy="242888"/>
          </a:xfrm>
          <a:prstGeom prst="rect">
            <a:avLst/>
          </a:prstGeom>
        </p:spPr>
        <p:txBody>
          <a:bodyPr/>
          <a:lstStyle/>
          <a:p>
            <a:endParaRPr lang="en-US" sz="800" dirty="0" smtClean="0"/>
          </a:p>
          <a:p>
            <a:endParaRPr lang="en-US" dirty="0" smtClean="0"/>
          </a:p>
          <a:p>
            <a:endParaRPr lang="en-US" dirty="0" smtClean="0"/>
          </a:p>
          <a:p>
            <a:fld id="{5AED53F3-E497-4B2D-8F07-4A97CDAB2D37}" type="slidenum">
              <a:rPr lang="en-US" sz="800" smtClean="0">
                <a:latin typeface="Futura Bk" pitchFamily="34" charset="0"/>
              </a:rPr>
              <a:pPr/>
              <a:t>76</a:t>
            </a:fld>
            <a:endParaRPr lang="en-US" sz="800" dirty="0">
              <a:latin typeface="Futura Bk" pitchFamily="34" charset="0"/>
            </a:endParaRPr>
          </a:p>
        </p:txBody>
      </p:sp>
    </p:spTree>
    <p:extLst>
      <p:ext uri="{BB962C8B-B14F-4D97-AF65-F5344CB8AC3E}">
        <p14:creationId xmlns:p14="http://schemas.microsoft.com/office/powerpoint/2010/main" val="37908096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Administrative Benefits of Unified IT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sz="1800" dirty="0" smtClean="0"/>
              <a:t>  Scalability &amp; Integrations</a:t>
            </a:r>
          </a:p>
          <a:p>
            <a:pPr lvl="1"/>
            <a:r>
              <a:rPr lang="en-US" sz="1600" dirty="0" smtClean="0"/>
              <a:t>Message  bus is a highly scalable architecture (functional and practical)</a:t>
            </a:r>
          </a:p>
          <a:p>
            <a:pPr lvl="1"/>
            <a:r>
              <a:rPr lang="en-US" sz="1600" dirty="0" smtClean="0"/>
              <a:t>No integrations to manage between SD and Monitoring</a:t>
            </a:r>
          </a:p>
          <a:p>
            <a:pPr lvl="1"/>
            <a:r>
              <a:rPr lang="en-US" sz="1600" dirty="0" smtClean="0"/>
              <a:t>API driven integration with billing and customer portal (CIAC &amp; </a:t>
            </a:r>
            <a:r>
              <a:rPr lang="en-US" sz="1600" dirty="0" err="1" smtClean="0"/>
              <a:t>MetraNet</a:t>
            </a:r>
            <a:r>
              <a:rPr lang="en-US" sz="1600" dirty="0" smtClean="0"/>
              <a:t>)</a:t>
            </a:r>
          </a:p>
          <a:p>
            <a:pPr lvl="1"/>
            <a:endParaRPr lang="en-US" sz="1800" dirty="0" smtClean="0"/>
          </a:p>
          <a:p>
            <a:r>
              <a:rPr lang="en-US" sz="1800" dirty="0" smtClean="0"/>
              <a:t>Centralized Administration</a:t>
            </a:r>
          </a:p>
          <a:p>
            <a:pPr lvl="1"/>
            <a:r>
              <a:rPr lang="en-US" sz="1600" dirty="0" smtClean="0"/>
              <a:t>Administer all customer facing data through one tool</a:t>
            </a:r>
          </a:p>
          <a:p>
            <a:pPr lvl="1"/>
            <a:r>
              <a:rPr lang="en-US" sz="1600" dirty="0" smtClean="0"/>
              <a:t>Single sign on (internal/external)</a:t>
            </a:r>
          </a:p>
          <a:p>
            <a:pPr lvl="1"/>
            <a:r>
              <a:rPr lang="en-US" sz="1600" dirty="0" smtClean="0"/>
              <a:t>Centralized administration for Monitoring &amp; SD</a:t>
            </a:r>
          </a:p>
          <a:p>
            <a:pPr lvl="1"/>
            <a:r>
              <a:rPr lang="en-US" sz="1600" dirty="0" smtClean="0"/>
              <a:t>Reduction in HW required to support solution</a:t>
            </a:r>
          </a:p>
          <a:p>
            <a:pPr lvl="1"/>
            <a:r>
              <a:rPr lang="en-US" sz="1600" dirty="0" smtClean="0"/>
              <a:t>Centralized reporting</a:t>
            </a:r>
          </a:p>
          <a:p>
            <a:pPr lvl="1"/>
            <a:endParaRPr lang="en-US" sz="1600" dirty="0" smtClean="0"/>
          </a:p>
          <a:p>
            <a:r>
              <a:rPr lang="en-US" sz="1800" dirty="0" smtClean="0"/>
              <a:t> Upgrade Process Simplified</a:t>
            </a:r>
          </a:p>
          <a:p>
            <a:pPr lvl="1"/>
            <a:r>
              <a:rPr lang="en-US" sz="1600" dirty="0" smtClean="0"/>
              <a:t>Standard upgrade process reduces impact on critical systems</a:t>
            </a:r>
          </a:p>
          <a:p>
            <a:pPr lvl="1"/>
            <a:r>
              <a:rPr lang="en-US" sz="1600" dirty="0" smtClean="0"/>
              <a:t>Significantly less effort to manage upgrade process</a:t>
            </a:r>
          </a:p>
          <a:p>
            <a:endParaRPr lang="en-US" dirty="0" smtClean="0"/>
          </a:p>
          <a:p>
            <a:endParaRPr lang="en-US" sz="1800" dirty="0" smtClean="0"/>
          </a:p>
          <a:p>
            <a:endParaRPr lang="en-US" sz="1800" dirty="0" smtClean="0"/>
          </a:p>
          <a:p>
            <a:endParaRPr lang="en-US" sz="1800" dirty="0" smtClean="0"/>
          </a:p>
          <a:p>
            <a:endParaRPr lang="en-US" sz="1800" dirty="0" smtClean="0"/>
          </a:p>
          <a:p>
            <a:endParaRPr lang="en-US" sz="1800" dirty="0"/>
          </a:p>
        </p:txBody>
      </p:sp>
      <p:sp>
        <p:nvSpPr>
          <p:cNvPr id="5" name="Slide Number Placeholder 4"/>
          <p:cNvSpPr>
            <a:spLocks noGrp="1"/>
          </p:cNvSpPr>
          <p:nvPr>
            <p:ph type="sldNum" sz="quarter" idx="4294967295"/>
          </p:nvPr>
        </p:nvSpPr>
        <p:spPr>
          <a:xfrm>
            <a:off x="7010400" y="4893469"/>
            <a:ext cx="2133600" cy="242888"/>
          </a:xfrm>
          <a:prstGeom prst="rect">
            <a:avLst/>
          </a:prstGeom>
        </p:spPr>
        <p:txBody>
          <a:bodyPr/>
          <a:lstStyle/>
          <a:p>
            <a:endParaRPr lang="en-US" sz="800" dirty="0" smtClean="0"/>
          </a:p>
          <a:p>
            <a:endParaRPr lang="en-US" dirty="0" smtClean="0"/>
          </a:p>
          <a:p>
            <a:endParaRPr lang="en-US" dirty="0" smtClean="0"/>
          </a:p>
          <a:p>
            <a:fld id="{5AED53F3-E497-4B2D-8F07-4A97CDAB2D37}" type="slidenum">
              <a:rPr lang="en-US" sz="800" smtClean="0">
                <a:latin typeface="Futura Bk" pitchFamily="34" charset="0"/>
              </a:rPr>
              <a:pPr/>
              <a:t>77</a:t>
            </a:fld>
            <a:endParaRPr lang="en-US" sz="800" dirty="0">
              <a:latin typeface="Futura Bk" pitchFamily="34" charset="0"/>
            </a:endParaRPr>
          </a:p>
        </p:txBody>
      </p:sp>
    </p:spTree>
    <p:extLst>
      <p:ext uri="{BB962C8B-B14F-4D97-AF65-F5344CB8AC3E}">
        <p14:creationId xmlns:p14="http://schemas.microsoft.com/office/powerpoint/2010/main" val="31374313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Benefits of Unified IT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sz="1800" dirty="0" smtClean="0"/>
              <a:t> </a:t>
            </a:r>
            <a:r>
              <a:rPr lang="en-US" sz="2000" dirty="0" smtClean="0"/>
              <a:t>Service Improvement</a:t>
            </a:r>
          </a:p>
          <a:p>
            <a:pPr lvl="1"/>
            <a:r>
              <a:rPr lang="en-US" sz="1600" dirty="0" smtClean="0"/>
              <a:t>Proactive resolution of incidents through automated workflow</a:t>
            </a:r>
          </a:p>
          <a:p>
            <a:pPr lvl="1"/>
            <a:r>
              <a:rPr lang="en-US" sz="1600" dirty="0" smtClean="0"/>
              <a:t>Operators more efficient</a:t>
            </a:r>
          </a:p>
          <a:p>
            <a:pPr lvl="1"/>
            <a:r>
              <a:rPr lang="en-US" sz="1600" dirty="0" smtClean="0"/>
              <a:t>Consistent customer experience</a:t>
            </a:r>
          </a:p>
          <a:p>
            <a:pPr lvl="1"/>
            <a:r>
              <a:rPr lang="en-US" sz="1600" dirty="0" smtClean="0"/>
              <a:t>Operators have accurate up to date information</a:t>
            </a:r>
          </a:p>
          <a:p>
            <a:pPr lvl="1"/>
            <a:r>
              <a:rPr lang="en-US" sz="1600" dirty="0" smtClean="0"/>
              <a:t>Automated workflow ensures consistent experience</a:t>
            </a:r>
          </a:p>
          <a:p>
            <a:pPr marL="287337" lvl="1" indent="0">
              <a:buNone/>
            </a:pPr>
            <a:endParaRPr lang="en-US" sz="1800" dirty="0" smtClean="0"/>
          </a:p>
          <a:p>
            <a:r>
              <a:rPr lang="en-US" sz="2000" dirty="0" smtClean="0"/>
              <a:t>Reduced Cost of Service</a:t>
            </a:r>
          </a:p>
          <a:p>
            <a:pPr lvl="1"/>
            <a:r>
              <a:rPr lang="en-US" sz="1600" dirty="0" smtClean="0"/>
              <a:t>Less manual intervention between Ops and Service Desk</a:t>
            </a:r>
          </a:p>
          <a:p>
            <a:pPr lvl="1"/>
            <a:r>
              <a:rPr lang="en-US" sz="1600" dirty="0" smtClean="0"/>
              <a:t>Reduced administration/management effort</a:t>
            </a:r>
          </a:p>
          <a:p>
            <a:pPr lvl="1"/>
            <a:r>
              <a:rPr lang="en-US" sz="1600" dirty="0" smtClean="0"/>
              <a:t>Less risk of duplication of effort</a:t>
            </a:r>
          </a:p>
          <a:p>
            <a:pPr lvl="1"/>
            <a:r>
              <a:rPr lang="en-US" sz="1600" dirty="0" smtClean="0"/>
              <a:t>TCO reduced through the elimination of multiple tools</a:t>
            </a:r>
          </a:p>
          <a:p>
            <a:pPr lvl="1"/>
            <a:r>
              <a:rPr lang="en-US" sz="1600" dirty="0" smtClean="0"/>
              <a:t>Single integration point to other workflow tools</a:t>
            </a:r>
          </a:p>
          <a:p>
            <a:pPr lvl="1"/>
            <a:r>
              <a:rPr lang="en-US" sz="1600" dirty="0" smtClean="0"/>
              <a:t>Message bus “future proofs” investment as requirements grow</a:t>
            </a:r>
          </a:p>
          <a:p>
            <a:pPr lvl="1"/>
            <a:r>
              <a:rPr lang="en-US" sz="1600" dirty="0" smtClean="0"/>
              <a:t>Automated workflow streamlines process</a:t>
            </a:r>
          </a:p>
          <a:p>
            <a:pPr lvl="1"/>
            <a:r>
              <a:rPr lang="en-US" sz="1600" dirty="0" smtClean="0"/>
              <a:t>Multi-tenancy simplifies multi-customer service</a:t>
            </a:r>
          </a:p>
          <a:p>
            <a:pPr marL="287337" lvl="1" indent="0">
              <a:buNone/>
            </a:pPr>
            <a:endParaRPr lang="en-US" sz="1600" dirty="0" smtClean="0"/>
          </a:p>
          <a:p>
            <a:pPr marL="0" indent="0">
              <a:buNone/>
            </a:pPr>
            <a:endParaRPr lang="en-US" sz="1600" dirty="0" smtClean="0"/>
          </a:p>
          <a:p>
            <a:endParaRPr lang="en-US" dirty="0" smtClean="0"/>
          </a:p>
          <a:p>
            <a:endParaRPr lang="en-US" sz="1800" dirty="0" smtClean="0"/>
          </a:p>
          <a:p>
            <a:endParaRPr lang="en-US" sz="1800" dirty="0" smtClean="0"/>
          </a:p>
          <a:p>
            <a:endParaRPr lang="en-US" sz="1800" dirty="0" smtClean="0"/>
          </a:p>
          <a:p>
            <a:endParaRPr lang="en-US" sz="1800" dirty="0" smtClean="0"/>
          </a:p>
          <a:p>
            <a:endParaRPr lang="en-US" sz="1800" dirty="0"/>
          </a:p>
        </p:txBody>
      </p:sp>
      <p:sp>
        <p:nvSpPr>
          <p:cNvPr id="5" name="Slide Number Placeholder 4"/>
          <p:cNvSpPr>
            <a:spLocks noGrp="1"/>
          </p:cNvSpPr>
          <p:nvPr>
            <p:ph type="sldNum" sz="quarter" idx="4294967295"/>
          </p:nvPr>
        </p:nvSpPr>
        <p:spPr>
          <a:xfrm>
            <a:off x="7010400" y="4893469"/>
            <a:ext cx="2133600" cy="242888"/>
          </a:xfrm>
          <a:prstGeom prst="rect">
            <a:avLst/>
          </a:prstGeom>
        </p:spPr>
        <p:txBody>
          <a:bodyPr/>
          <a:lstStyle/>
          <a:p>
            <a:endParaRPr lang="en-US" sz="800" dirty="0" smtClean="0"/>
          </a:p>
          <a:p>
            <a:endParaRPr lang="en-US" dirty="0" smtClean="0"/>
          </a:p>
          <a:p>
            <a:endParaRPr lang="en-US" dirty="0" smtClean="0"/>
          </a:p>
          <a:p>
            <a:fld id="{5AED53F3-E497-4B2D-8F07-4A97CDAB2D37}" type="slidenum">
              <a:rPr lang="en-US" sz="800" smtClean="0">
                <a:latin typeface="Futura Bk" pitchFamily="34" charset="0"/>
              </a:rPr>
              <a:pPr/>
              <a:t>78</a:t>
            </a:fld>
            <a:endParaRPr lang="en-US" sz="800" dirty="0">
              <a:latin typeface="Futura Bk" pitchFamily="34" charset="0"/>
            </a:endParaRPr>
          </a:p>
        </p:txBody>
      </p:sp>
    </p:spTree>
    <p:extLst>
      <p:ext uri="{BB962C8B-B14F-4D97-AF65-F5344CB8AC3E}">
        <p14:creationId xmlns:p14="http://schemas.microsoft.com/office/powerpoint/2010/main" val="38657008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Customer Case Study</a:t>
            </a:r>
            <a:endParaRPr lang="en-US" dirty="0"/>
          </a:p>
        </p:txBody>
      </p:sp>
      <p:sp>
        <p:nvSpPr>
          <p:cNvPr id="11" name="Rectangle 10"/>
          <p:cNvSpPr/>
          <p:nvPr/>
        </p:nvSpPr>
        <p:spPr>
          <a:xfrm>
            <a:off x="255592" y="1342146"/>
            <a:ext cx="4598348" cy="1077204"/>
          </a:xfrm>
          <a:prstGeom prst="rect">
            <a:avLst/>
          </a:prstGeom>
        </p:spPr>
        <p:txBody>
          <a:bodyPr wrap="none" lIns="91427" tIns="45713" rIns="91427" bIns="45713">
            <a:spAutoFit/>
          </a:bodyPr>
          <a:lstStyle/>
          <a:p>
            <a:r>
              <a:rPr lang="en-US" sz="3200" spc="-50" dirty="0">
                <a:solidFill>
                  <a:schemeClr val="tx2">
                    <a:lumMod val="60000"/>
                    <a:lumOff val="40000"/>
                  </a:schemeClr>
                </a:solidFill>
                <a:latin typeface="Museo Sans 300" pitchFamily="50" charset="0"/>
              </a:rPr>
              <a:t>Wikimedia. 470,000,000</a:t>
            </a:r>
          </a:p>
          <a:p>
            <a:r>
              <a:rPr lang="en-US" sz="3200" spc="-50" dirty="0">
                <a:solidFill>
                  <a:schemeClr val="tx2">
                    <a:lumMod val="60000"/>
                    <a:lumOff val="40000"/>
                  </a:schemeClr>
                </a:solidFill>
                <a:latin typeface="Museo Sans 300" pitchFamily="50" charset="0"/>
              </a:rPr>
              <a:t>Visitors, and Counting.</a:t>
            </a:r>
          </a:p>
        </p:txBody>
      </p:sp>
      <p:sp>
        <p:nvSpPr>
          <p:cNvPr id="12" name="Rectangle 11"/>
          <p:cNvSpPr/>
          <p:nvPr/>
        </p:nvSpPr>
        <p:spPr>
          <a:xfrm>
            <a:off x="0" y="2716932"/>
            <a:ext cx="9144000" cy="1226418"/>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a:p>
        </p:txBody>
      </p:sp>
      <p:sp>
        <p:nvSpPr>
          <p:cNvPr id="13" name="Rounded Rectangle 12"/>
          <p:cNvSpPr/>
          <p:nvPr/>
        </p:nvSpPr>
        <p:spPr>
          <a:xfrm>
            <a:off x="340384" y="3638549"/>
            <a:ext cx="838199" cy="182880"/>
          </a:xfrm>
          <a:prstGeom prst="roundRect">
            <a:avLst/>
          </a:prstGeom>
          <a:ln w="6350">
            <a:solidFill>
              <a:schemeClr val="bg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US" sz="800" dirty="0" smtClean="0">
                <a:latin typeface="Museo Sans 300" pitchFamily="50" charset="0"/>
                <a:hlinkClick r:id="rId3"/>
              </a:rPr>
              <a:t>Read More</a:t>
            </a:r>
            <a:endParaRPr lang="en-US" sz="800" dirty="0">
              <a:latin typeface="Museo Sans 300" pitchFamily="50" charset="0"/>
            </a:endParaRPr>
          </a:p>
        </p:txBody>
      </p:sp>
      <p:sp>
        <p:nvSpPr>
          <p:cNvPr id="14" name="Rectangle 13"/>
          <p:cNvSpPr/>
          <p:nvPr/>
        </p:nvSpPr>
        <p:spPr>
          <a:xfrm>
            <a:off x="304801" y="2779685"/>
            <a:ext cx="3657599" cy="646317"/>
          </a:xfrm>
          <a:prstGeom prst="rect">
            <a:avLst/>
          </a:prstGeom>
        </p:spPr>
        <p:txBody>
          <a:bodyPr wrap="square" lIns="91427" tIns="45713" rIns="91427" bIns="45713">
            <a:spAutoFit/>
          </a:bodyPr>
          <a:lstStyle/>
          <a:p>
            <a:r>
              <a:rPr lang="en-US" sz="1200" spc="-10" dirty="0" smtClean="0">
                <a:solidFill>
                  <a:schemeClr val="bg1"/>
                </a:solidFill>
                <a:latin typeface="Museo Sans 300" pitchFamily="50" charset="0"/>
              </a:rPr>
              <a:t>Nimsoft Watchmouse </a:t>
            </a:r>
            <a:r>
              <a:rPr lang="en-US" sz="1200" spc="-10" dirty="0">
                <a:solidFill>
                  <a:schemeClr val="bg1"/>
                </a:solidFill>
                <a:latin typeface="Museo Sans 300" pitchFamily="50" charset="0"/>
              </a:rPr>
              <a:t>helps Wikimedia </a:t>
            </a:r>
            <a:r>
              <a:rPr lang="en-US" sz="1200" spc="-10" dirty="0" smtClean="0">
                <a:solidFill>
                  <a:schemeClr val="bg1"/>
                </a:solidFill>
                <a:latin typeface="Museo Sans 300" pitchFamily="50" charset="0"/>
              </a:rPr>
              <a:t>provide</a:t>
            </a:r>
            <a:br>
              <a:rPr lang="en-US" sz="1200" spc="-10" dirty="0" smtClean="0">
                <a:solidFill>
                  <a:schemeClr val="bg1"/>
                </a:solidFill>
                <a:latin typeface="Museo Sans 300" pitchFamily="50" charset="0"/>
              </a:rPr>
            </a:br>
            <a:r>
              <a:rPr lang="en-US" sz="1200" spc="-10" dirty="0" smtClean="0">
                <a:solidFill>
                  <a:schemeClr val="bg1"/>
                </a:solidFill>
                <a:latin typeface="Museo Sans 300" pitchFamily="50" charset="0"/>
              </a:rPr>
              <a:t>a </a:t>
            </a:r>
            <a:r>
              <a:rPr lang="en-US" sz="1200" spc="-10" dirty="0">
                <a:solidFill>
                  <a:schemeClr val="bg1"/>
                </a:solidFill>
                <a:latin typeface="Museo Sans 300" pitchFamily="50" charset="0"/>
              </a:rPr>
              <a:t>great user experience </a:t>
            </a:r>
            <a:r>
              <a:rPr lang="en-US" sz="1200" spc="-10" dirty="0" smtClean="0">
                <a:solidFill>
                  <a:schemeClr val="bg1"/>
                </a:solidFill>
                <a:latin typeface="Museo Sans 300" pitchFamily="50" charset="0"/>
              </a:rPr>
              <a:t>for hundreds of millions of users and contributors around the globe.</a:t>
            </a:r>
            <a:endParaRPr lang="en-US" sz="1200" spc="-10" dirty="0">
              <a:solidFill>
                <a:schemeClr val="bg1"/>
              </a:solidFill>
              <a:latin typeface="Museo Sans 300" pitchFamily="50"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258" y="735597"/>
            <a:ext cx="4307135" cy="3512553"/>
          </a:xfrm>
          <a:prstGeom prst="roundRect">
            <a:avLst>
              <a:gd name="adj" fmla="val 6628"/>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HeroicExtremeLeftFacing" fov="5700000">
              <a:rot lat="21541811" lon="2514044" rev="20909067"/>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File:Wikimedia Foundation RGB logo with text.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399" y="316872"/>
            <a:ext cx="837449" cy="8374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5592" y="4109657"/>
            <a:ext cx="3657599" cy="276985"/>
          </a:xfrm>
          <a:prstGeom prst="rect">
            <a:avLst/>
          </a:prstGeom>
          <a:ln>
            <a:noFill/>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lIns="91427" tIns="45713" rIns="91427" bIns="45713">
            <a:spAutoFit/>
          </a:bodyPr>
          <a:lstStyle/>
          <a:p>
            <a:r>
              <a:rPr lang="en-US" sz="1200" spc="-10" dirty="0" smtClean="0">
                <a:solidFill>
                  <a:srgbClr val="0070C0"/>
                </a:solidFill>
                <a:latin typeface="Museo Sans 500" pitchFamily="50" charset="0"/>
                <a:hlinkClick r:id="rId6"/>
              </a:rPr>
              <a:t>READ MORE CASE STUDIES</a:t>
            </a:r>
            <a:r>
              <a:rPr lang="en-US" sz="1200" spc="-10" dirty="0">
                <a:solidFill>
                  <a:srgbClr val="0070C0"/>
                </a:solidFill>
                <a:latin typeface="Museo Sans 500" pitchFamily="50" charset="0"/>
                <a:hlinkClick r:id="rId6"/>
              </a:rPr>
              <a:t> </a:t>
            </a:r>
            <a:r>
              <a:rPr lang="en-US" sz="1200" spc="-10" dirty="0" smtClean="0">
                <a:solidFill>
                  <a:srgbClr val="0070C0"/>
                </a:solidFill>
                <a:latin typeface="Museo Sans 500" pitchFamily="50" charset="0"/>
                <a:hlinkClick r:id="rId6"/>
              </a:rPr>
              <a:t>HERE!</a:t>
            </a:r>
            <a:endParaRPr lang="en-US" sz="1200" spc="-10" dirty="0">
              <a:solidFill>
                <a:srgbClr val="0070C0"/>
              </a:solidFill>
              <a:latin typeface="Museo Sans 500" pitchFamily="50" charset="0"/>
            </a:endParaRPr>
          </a:p>
        </p:txBody>
      </p:sp>
    </p:spTree>
    <p:extLst>
      <p:ext uri="{BB962C8B-B14F-4D97-AF65-F5344CB8AC3E}">
        <p14:creationId xmlns:p14="http://schemas.microsoft.com/office/powerpoint/2010/main" val="3622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Nimsoft: “Essential IT Management” </a:t>
            </a:r>
            <a:r>
              <a:rPr lang="en-US" dirty="0" smtClean="0">
                <a:solidFill>
                  <a:srgbClr val="FF0000"/>
                </a:solidFill>
              </a:rPr>
              <a:t>(Internal use)</a:t>
            </a:r>
            <a:endParaRPr lang="en-US" dirty="0">
              <a:solidFill>
                <a:srgbClr val="FF0000"/>
              </a:solidFill>
            </a:endParaRPr>
          </a:p>
        </p:txBody>
      </p:sp>
      <p:pic>
        <p:nvPicPr>
          <p:cNvPr id="4" name="Picture 31" descr="logo_arc">
            <a:hlinkClick r:id="rId3"/>
          </p:cNvPr>
          <p:cNvPicPr>
            <a:picLocks noChangeAspect="1" noChangeArrowheads="1"/>
          </p:cNvPicPr>
          <p:nvPr/>
        </p:nvPicPr>
        <p:blipFill>
          <a:blip r:embed="rId4" cstate="print"/>
          <a:srcRect/>
          <a:stretch>
            <a:fillRect/>
          </a:stretch>
        </p:blipFill>
        <p:spPr bwMode="auto">
          <a:xfrm>
            <a:off x="2105025" y="818328"/>
            <a:ext cx="514350" cy="266700"/>
          </a:xfrm>
          <a:prstGeom prst="rect">
            <a:avLst/>
          </a:prstGeom>
          <a:noFill/>
        </p:spPr>
      </p:pic>
      <p:pic>
        <p:nvPicPr>
          <p:cNvPr id="6" name="Picture 12" descr="http://www.nimsoft.com/wp-content/themes/nimsoft/images/customers/50px/agentil.png"/>
          <p:cNvPicPr>
            <a:picLocks noChangeAspect="1" noChangeArrowheads="1"/>
          </p:cNvPicPr>
          <p:nvPr/>
        </p:nvPicPr>
        <p:blipFill>
          <a:blip r:embed="rId5" cstate="print"/>
          <a:srcRect/>
          <a:stretch>
            <a:fillRect/>
          </a:stretch>
        </p:blipFill>
        <p:spPr bwMode="auto">
          <a:xfrm>
            <a:off x="2514600" y="1196209"/>
            <a:ext cx="476250" cy="95250"/>
          </a:xfrm>
          <a:prstGeom prst="rect">
            <a:avLst/>
          </a:prstGeom>
          <a:noFill/>
        </p:spPr>
      </p:pic>
      <p:pic>
        <p:nvPicPr>
          <p:cNvPr id="7" name="Picture 14" descr="http://www.nimsoft.com/wp-content/themes/nimsoft/images/customers/50px/agresso.gif"/>
          <p:cNvPicPr>
            <a:picLocks noChangeAspect="1" noChangeArrowheads="1"/>
          </p:cNvPicPr>
          <p:nvPr/>
        </p:nvPicPr>
        <p:blipFill>
          <a:blip r:embed="rId6" cstate="print"/>
          <a:srcRect/>
          <a:stretch>
            <a:fillRect/>
          </a:stretch>
        </p:blipFill>
        <p:spPr bwMode="auto">
          <a:xfrm>
            <a:off x="4248150" y="895350"/>
            <a:ext cx="476250" cy="238125"/>
          </a:xfrm>
          <a:prstGeom prst="rect">
            <a:avLst/>
          </a:prstGeom>
          <a:noFill/>
        </p:spPr>
      </p:pic>
      <p:pic>
        <p:nvPicPr>
          <p:cNvPr id="8" name="Picture 18" descr="http://www.nimsoft.com/wp-content/themes/nimsoft/images/customers/50px/amway.gif"/>
          <p:cNvPicPr>
            <a:picLocks noChangeAspect="1" noChangeArrowheads="1"/>
          </p:cNvPicPr>
          <p:nvPr/>
        </p:nvPicPr>
        <p:blipFill>
          <a:blip r:embed="rId7" cstate="print"/>
          <a:srcRect/>
          <a:stretch>
            <a:fillRect/>
          </a:stretch>
        </p:blipFill>
        <p:spPr bwMode="auto">
          <a:xfrm>
            <a:off x="1276865" y="3844802"/>
            <a:ext cx="476250" cy="238125"/>
          </a:xfrm>
          <a:prstGeom prst="rect">
            <a:avLst/>
          </a:prstGeom>
          <a:noFill/>
        </p:spPr>
      </p:pic>
      <p:pic>
        <p:nvPicPr>
          <p:cNvPr id="9" name="Picture 20" descr="http://www.nimsoft.com/wp-content/themes/nimsoft/images/customers/50px/atrion.gif"/>
          <p:cNvPicPr>
            <a:picLocks noChangeAspect="1" noChangeArrowheads="1"/>
          </p:cNvPicPr>
          <p:nvPr/>
        </p:nvPicPr>
        <p:blipFill>
          <a:blip r:embed="rId8" cstate="print"/>
          <a:srcRect/>
          <a:stretch>
            <a:fillRect/>
          </a:stretch>
        </p:blipFill>
        <p:spPr bwMode="auto">
          <a:xfrm>
            <a:off x="6858000" y="1057275"/>
            <a:ext cx="476250" cy="238125"/>
          </a:xfrm>
          <a:prstGeom prst="rect">
            <a:avLst/>
          </a:prstGeom>
          <a:noFill/>
        </p:spPr>
      </p:pic>
      <p:pic>
        <p:nvPicPr>
          <p:cNvPr id="11" name="Picture 24" descr="http://www.nimsoft.com/wp-content/themes/nimsoft/images/customers/50px/betfred.gif"/>
          <p:cNvPicPr>
            <a:picLocks noChangeAspect="1" noChangeArrowheads="1"/>
          </p:cNvPicPr>
          <p:nvPr/>
        </p:nvPicPr>
        <p:blipFill>
          <a:blip r:embed="rId9" cstate="print"/>
          <a:srcRect/>
          <a:stretch>
            <a:fillRect/>
          </a:stretch>
        </p:blipFill>
        <p:spPr bwMode="auto">
          <a:xfrm>
            <a:off x="6705600" y="4162425"/>
            <a:ext cx="476250" cy="238125"/>
          </a:xfrm>
          <a:prstGeom prst="rect">
            <a:avLst/>
          </a:prstGeom>
          <a:noFill/>
        </p:spPr>
      </p:pic>
      <p:pic>
        <p:nvPicPr>
          <p:cNvPr id="12" name="Picture 26" descr="http://www.nimsoft.com/wp-content/themes/nimsoft/images/customers/50px/bluefire.gif"/>
          <p:cNvPicPr>
            <a:picLocks noChangeAspect="1" noChangeArrowheads="1"/>
          </p:cNvPicPr>
          <p:nvPr/>
        </p:nvPicPr>
        <p:blipFill>
          <a:blip r:embed="rId10" cstate="print"/>
          <a:srcRect/>
          <a:stretch>
            <a:fillRect/>
          </a:stretch>
        </p:blipFill>
        <p:spPr bwMode="auto">
          <a:xfrm>
            <a:off x="5314950" y="4095750"/>
            <a:ext cx="476250" cy="238125"/>
          </a:xfrm>
          <a:prstGeom prst="rect">
            <a:avLst/>
          </a:prstGeom>
          <a:noFill/>
        </p:spPr>
      </p:pic>
      <p:pic>
        <p:nvPicPr>
          <p:cNvPr id="13" name="Picture 30" descr="http://www.nimsoft.com/wp-content/themes/nimsoft/images/customers/50px/bupa.gif"/>
          <p:cNvPicPr>
            <a:picLocks noChangeAspect="1" noChangeArrowheads="1"/>
          </p:cNvPicPr>
          <p:nvPr/>
        </p:nvPicPr>
        <p:blipFill>
          <a:blip r:embed="rId11" cstate="print"/>
          <a:srcRect/>
          <a:stretch>
            <a:fillRect/>
          </a:stretch>
        </p:blipFill>
        <p:spPr bwMode="auto">
          <a:xfrm>
            <a:off x="2838450" y="3995914"/>
            <a:ext cx="476250" cy="238125"/>
          </a:xfrm>
          <a:prstGeom prst="rect">
            <a:avLst/>
          </a:prstGeom>
          <a:noFill/>
        </p:spPr>
      </p:pic>
      <p:pic>
        <p:nvPicPr>
          <p:cNvPr id="14" name="Picture 34" descr="http://www.nimsoft.com/wp-content/themes/nimsoft/images/customers/50px/casual-male.gif"/>
          <p:cNvPicPr>
            <a:picLocks noChangeAspect="1" noChangeArrowheads="1"/>
          </p:cNvPicPr>
          <p:nvPr/>
        </p:nvPicPr>
        <p:blipFill>
          <a:blip r:embed="rId12" cstate="print"/>
          <a:srcRect/>
          <a:stretch>
            <a:fillRect/>
          </a:stretch>
        </p:blipFill>
        <p:spPr bwMode="auto">
          <a:xfrm>
            <a:off x="590550" y="4244701"/>
            <a:ext cx="476250" cy="238125"/>
          </a:xfrm>
          <a:prstGeom prst="rect">
            <a:avLst/>
          </a:prstGeom>
          <a:noFill/>
        </p:spPr>
      </p:pic>
      <p:pic>
        <p:nvPicPr>
          <p:cNvPr id="16" name="Picture 38" descr="http://www.nimsoft.com/wp-content/themes/nimsoft/images/customers/50px/cdw.gif"/>
          <p:cNvPicPr>
            <a:picLocks noChangeAspect="1" noChangeArrowheads="1"/>
          </p:cNvPicPr>
          <p:nvPr/>
        </p:nvPicPr>
        <p:blipFill>
          <a:blip r:embed="rId13" cstate="print">
            <a:lum contrast="30000"/>
          </a:blip>
          <a:srcRect/>
          <a:stretch>
            <a:fillRect/>
          </a:stretch>
        </p:blipFill>
        <p:spPr bwMode="auto">
          <a:xfrm>
            <a:off x="3867150" y="3323710"/>
            <a:ext cx="476250" cy="238125"/>
          </a:xfrm>
          <a:prstGeom prst="rect">
            <a:avLst/>
          </a:prstGeom>
          <a:noFill/>
        </p:spPr>
      </p:pic>
      <p:pic>
        <p:nvPicPr>
          <p:cNvPr id="18" name="Picture 54" descr="http://www.nimsoft.com/wp-content/themes/nimsoft/images/customers/50px/ladbrokes.gif"/>
          <p:cNvPicPr>
            <a:picLocks noChangeAspect="1" noChangeArrowheads="1"/>
          </p:cNvPicPr>
          <p:nvPr/>
        </p:nvPicPr>
        <p:blipFill>
          <a:blip r:embed="rId14" cstate="print"/>
          <a:srcRect/>
          <a:stretch>
            <a:fillRect/>
          </a:stretch>
        </p:blipFill>
        <p:spPr bwMode="auto">
          <a:xfrm>
            <a:off x="5105400" y="3694438"/>
            <a:ext cx="476250" cy="238125"/>
          </a:xfrm>
          <a:prstGeom prst="rect">
            <a:avLst/>
          </a:prstGeom>
          <a:noFill/>
        </p:spPr>
      </p:pic>
      <p:pic>
        <p:nvPicPr>
          <p:cNvPr id="19" name="Picture 56" descr="http://www.nimsoft.com/wp-content/themes/nimsoft/images/customers/50px/liberty.gif"/>
          <p:cNvPicPr>
            <a:picLocks noChangeAspect="1" noChangeArrowheads="1"/>
          </p:cNvPicPr>
          <p:nvPr/>
        </p:nvPicPr>
        <p:blipFill>
          <a:blip r:embed="rId15" cstate="print"/>
          <a:srcRect/>
          <a:stretch>
            <a:fillRect/>
          </a:stretch>
        </p:blipFill>
        <p:spPr bwMode="auto">
          <a:xfrm>
            <a:off x="7620000" y="4171950"/>
            <a:ext cx="476250" cy="238125"/>
          </a:xfrm>
          <a:prstGeom prst="rect">
            <a:avLst/>
          </a:prstGeom>
          <a:noFill/>
        </p:spPr>
      </p:pic>
      <p:pic>
        <p:nvPicPr>
          <p:cNvPr id="21" name="Picture 68" descr="http://www.nimsoft.com/wp-content/themes/nimsoft/images/customers/50px/netgain.gif"/>
          <p:cNvPicPr>
            <a:picLocks noChangeAspect="1" noChangeArrowheads="1"/>
          </p:cNvPicPr>
          <p:nvPr/>
        </p:nvPicPr>
        <p:blipFill>
          <a:blip r:embed="rId16" cstate="print"/>
          <a:srcRect/>
          <a:stretch>
            <a:fillRect/>
          </a:stretch>
        </p:blipFill>
        <p:spPr bwMode="auto">
          <a:xfrm>
            <a:off x="5181600" y="819150"/>
            <a:ext cx="476250" cy="238125"/>
          </a:xfrm>
          <a:prstGeom prst="rect">
            <a:avLst/>
          </a:prstGeom>
          <a:noFill/>
        </p:spPr>
      </p:pic>
      <p:pic>
        <p:nvPicPr>
          <p:cNvPr id="22" name="Picture 70" descr="http://www.nimsoft.com/wp-content/themes/nimsoft/images/customers/50px/nspi.gif"/>
          <p:cNvPicPr>
            <a:picLocks noChangeAspect="1" noChangeArrowheads="1"/>
          </p:cNvPicPr>
          <p:nvPr/>
        </p:nvPicPr>
        <p:blipFill>
          <a:blip r:embed="rId17" cstate="print"/>
          <a:srcRect/>
          <a:stretch>
            <a:fillRect/>
          </a:stretch>
        </p:blipFill>
        <p:spPr bwMode="auto">
          <a:xfrm>
            <a:off x="6248400" y="1352550"/>
            <a:ext cx="476250" cy="238125"/>
          </a:xfrm>
          <a:prstGeom prst="rect">
            <a:avLst/>
          </a:prstGeom>
          <a:noFill/>
        </p:spPr>
      </p:pic>
      <p:pic>
        <p:nvPicPr>
          <p:cNvPr id="24" name="Picture 74" descr="http://www.nimsoft.com/wp-content/themes/nimsoft/images/customers/50px/rackforce.png"/>
          <p:cNvPicPr>
            <a:picLocks noChangeAspect="1" noChangeArrowheads="1"/>
          </p:cNvPicPr>
          <p:nvPr/>
        </p:nvPicPr>
        <p:blipFill>
          <a:blip r:embed="rId18" cstate="print"/>
          <a:srcRect/>
          <a:stretch>
            <a:fillRect/>
          </a:stretch>
        </p:blipFill>
        <p:spPr bwMode="auto">
          <a:xfrm>
            <a:off x="2454342" y="1666874"/>
            <a:ext cx="476250" cy="66675"/>
          </a:xfrm>
          <a:prstGeom prst="rect">
            <a:avLst/>
          </a:prstGeom>
          <a:noFill/>
        </p:spPr>
      </p:pic>
      <p:pic>
        <p:nvPicPr>
          <p:cNvPr id="25" name="Picture 76" descr="http://www.nimsoft.com/wp-content/themes/nimsoft/images/customers/50px/rackspace.gif"/>
          <p:cNvPicPr>
            <a:picLocks noChangeAspect="1" noChangeArrowheads="1"/>
          </p:cNvPicPr>
          <p:nvPr/>
        </p:nvPicPr>
        <p:blipFill>
          <a:blip r:embed="rId19" cstate="print"/>
          <a:srcRect/>
          <a:stretch>
            <a:fillRect/>
          </a:stretch>
        </p:blipFill>
        <p:spPr bwMode="auto">
          <a:xfrm>
            <a:off x="7377112" y="1581150"/>
            <a:ext cx="476250" cy="238125"/>
          </a:xfrm>
          <a:prstGeom prst="rect">
            <a:avLst/>
          </a:prstGeom>
          <a:noFill/>
        </p:spPr>
      </p:pic>
      <p:pic>
        <p:nvPicPr>
          <p:cNvPr id="26" name="Picture 78" descr="http://www.nimsoft.com/wp-content/themes/nimsoft/images/customers/50px/ramesys.gif"/>
          <p:cNvPicPr>
            <a:picLocks noChangeAspect="1" noChangeArrowheads="1"/>
          </p:cNvPicPr>
          <p:nvPr/>
        </p:nvPicPr>
        <p:blipFill>
          <a:blip r:embed="rId20" cstate="print"/>
          <a:srcRect/>
          <a:stretch>
            <a:fillRect/>
          </a:stretch>
        </p:blipFill>
        <p:spPr bwMode="auto">
          <a:xfrm>
            <a:off x="5105400" y="1209675"/>
            <a:ext cx="476250" cy="238125"/>
          </a:xfrm>
          <a:prstGeom prst="rect">
            <a:avLst/>
          </a:prstGeom>
          <a:noFill/>
        </p:spPr>
      </p:pic>
      <p:pic>
        <p:nvPicPr>
          <p:cNvPr id="27" name="Picture 80" descr="http://www.nimsoft.com/wp-content/themes/nimsoft/images/customers/50px/rio-tinto.gif"/>
          <p:cNvPicPr>
            <a:picLocks noChangeAspect="1" noChangeArrowheads="1"/>
          </p:cNvPicPr>
          <p:nvPr/>
        </p:nvPicPr>
        <p:blipFill>
          <a:blip r:embed="rId21" cstate="print"/>
          <a:srcRect/>
          <a:stretch>
            <a:fillRect/>
          </a:stretch>
        </p:blipFill>
        <p:spPr bwMode="auto">
          <a:xfrm>
            <a:off x="3609242" y="4153687"/>
            <a:ext cx="476250" cy="238125"/>
          </a:xfrm>
          <a:prstGeom prst="rect">
            <a:avLst/>
          </a:prstGeom>
          <a:noFill/>
        </p:spPr>
      </p:pic>
      <p:pic>
        <p:nvPicPr>
          <p:cNvPr id="29" name="Picture 86" descr="http://www.nimsoft.com/wp-content/themes/nimsoft/images/customers/50px/SunGardAS.jpg"/>
          <p:cNvPicPr>
            <a:picLocks noChangeAspect="1" noChangeArrowheads="1"/>
          </p:cNvPicPr>
          <p:nvPr/>
        </p:nvPicPr>
        <p:blipFill>
          <a:blip r:embed="rId22" cstate="print"/>
          <a:srcRect/>
          <a:stretch>
            <a:fillRect/>
          </a:stretch>
        </p:blipFill>
        <p:spPr bwMode="auto">
          <a:xfrm>
            <a:off x="7688646" y="846903"/>
            <a:ext cx="476250" cy="476250"/>
          </a:xfrm>
          <a:prstGeom prst="rect">
            <a:avLst/>
          </a:prstGeom>
          <a:noFill/>
        </p:spPr>
      </p:pic>
      <p:pic>
        <p:nvPicPr>
          <p:cNvPr id="32" name="Picture 92" descr="http://www.nimsoft.com/wp-content/themes/nimsoft/images/customers/50px/vodacom.gif"/>
          <p:cNvPicPr>
            <a:picLocks noChangeAspect="1" noChangeArrowheads="1"/>
          </p:cNvPicPr>
          <p:nvPr/>
        </p:nvPicPr>
        <p:blipFill>
          <a:blip r:embed="rId23" cstate="print"/>
          <a:srcRect/>
          <a:stretch>
            <a:fillRect/>
          </a:stretch>
        </p:blipFill>
        <p:spPr bwMode="auto">
          <a:xfrm>
            <a:off x="4800600" y="3314185"/>
            <a:ext cx="476250" cy="238125"/>
          </a:xfrm>
          <a:prstGeom prst="rect">
            <a:avLst/>
          </a:prstGeom>
          <a:noFill/>
        </p:spPr>
      </p:pic>
      <p:pic>
        <p:nvPicPr>
          <p:cNvPr id="34" name="Picture 96" descr="http://www.nimsoft.com/wp-content/themes/nimsoft/images/customers/50px/worldspan.gif"/>
          <p:cNvPicPr>
            <a:picLocks noChangeAspect="1" noChangeArrowheads="1"/>
          </p:cNvPicPr>
          <p:nvPr/>
        </p:nvPicPr>
        <p:blipFill>
          <a:blip r:embed="rId24" cstate="print"/>
          <a:srcRect/>
          <a:stretch>
            <a:fillRect/>
          </a:stretch>
        </p:blipFill>
        <p:spPr bwMode="auto">
          <a:xfrm>
            <a:off x="6400285" y="3307105"/>
            <a:ext cx="476250" cy="238125"/>
          </a:xfrm>
          <a:prstGeom prst="rect">
            <a:avLst/>
          </a:prstGeom>
          <a:noFill/>
        </p:spPr>
      </p:pic>
      <p:pic>
        <p:nvPicPr>
          <p:cNvPr id="35" name="Picture 98" descr="http://www.nimsoft.com/wp-content/themes/nimsoft/images/customers/50px/akibia.gif"/>
          <p:cNvPicPr>
            <a:picLocks noChangeAspect="1" noChangeArrowheads="1"/>
          </p:cNvPicPr>
          <p:nvPr/>
        </p:nvPicPr>
        <p:blipFill>
          <a:blip r:embed="rId25" cstate="print"/>
          <a:srcRect/>
          <a:stretch>
            <a:fillRect/>
          </a:stretch>
        </p:blipFill>
        <p:spPr bwMode="auto">
          <a:xfrm>
            <a:off x="6553200" y="1809750"/>
            <a:ext cx="476250" cy="238125"/>
          </a:xfrm>
          <a:prstGeom prst="rect">
            <a:avLst/>
          </a:prstGeom>
          <a:noFill/>
        </p:spPr>
      </p:pic>
      <p:pic>
        <p:nvPicPr>
          <p:cNvPr id="38" name="Picture 110" descr="http://www.nimsoft.com/wp-content/themes/nimsoft/images/customers/50px/deka.gif"/>
          <p:cNvPicPr>
            <a:picLocks noChangeAspect="1" noChangeArrowheads="1"/>
          </p:cNvPicPr>
          <p:nvPr/>
        </p:nvPicPr>
        <p:blipFill>
          <a:blip r:embed="rId26" cstate="print"/>
          <a:srcRect/>
          <a:stretch>
            <a:fillRect/>
          </a:stretch>
        </p:blipFill>
        <p:spPr bwMode="auto">
          <a:xfrm>
            <a:off x="7765964" y="3844802"/>
            <a:ext cx="476250" cy="238125"/>
          </a:xfrm>
          <a:prstGeom prst="rect">
            <a:avLst/>
          </a:prstGeom>
          <a:noFill/>
        </p:spPr>
      </p:pic>
      <p:pic>
        <p:nvPicPr>
          <p:cNvPr id="39" name="Picture 112" descr="http://www.nimsoft.com/wp-content/themes/nimsoft/images/customers/50px/eltele.gif"/>
          <p:cNvPicPr>
            <a:picLocks noChangeAspect="1" noChangeArrowheads="1"/>
          </p:cNvPicPr>
          <p:nvPr/>
        </p:nvPicPr>
        <p:blipFill>
          <a:blip r:embed="rId27" cstate="print"/>
          <a:srcRect/>
          <a:stretch>
            <a:fillRect/>
          </a:stretch>
        </p:blipFill>
        <p:spPr bwMode="auto">
          <a:xfrm>
            <a:off x="2219821" y="3628510"/>
            <a:ext cx="476250" cy="238125"/>
          </a:xfrm>
          <a:prstGeom prst="rect">
            <a:avLst/>
          </a:prstGeom>
          <a:noFill/>
        </p:spPr>
      </p:pic>
      <p:pic>
        <p:nvPicPr>
          <p:cNvPr id="41" name="Picture 116" descr="http://www.nimsoft.com/wp-content/themes/nimsoft/images/customers/50px/GDS.gif"/>
          <p:cNvPicPr>
            <a:picLocks noChangeAspect="1" noChangeArrowheads="1"/>
          </p:cNvPicPr>
          <p:nvPr/>
        </p:nvPicPr>
        <p:blipFill>
          <a:blip r:embed="rId28" cstate="print"/>
          <a:srcRect/>
          <a:stretch>
            <a:fillRect/>
          </a:stretch>
        </p:blipFill>
        <p:spPr bwMode="auto">
          <a:xfrm>
            <a:off x="4010025" y="3629025"/>
            <a:ext cx="476250" cy="238125"/>
          </a:xfrm>
          <a:prstGeom prst="rect">
            <a:avLst/>
          </a:prstGeom>
          <a:noFill/>
        </p:spPr>
      </p:pic>
      <p:pic>
        <p:nvPicPr>
          <p:cNvPr id="45" name="Picture 128" descr="http://www.nimsoft.com/wp-content/themes/nimsoft/images/customers/50px/melodeo.gif"/>
          <p:cNvPicPr>
            <a:picLocks noChangeAspect="1" noChangeArrowheads="1"/>
          </p:cNvPicPr>
          <p:nvPr/>
        </p:nvPicPr>
        <p:blipFill>
          <a:blip r:embed="rId29" cstate="print"/>
          <a:srcRect/>
          <a:stretch>
            <a:fillRect/>
          </a:stretch>
        </p:blipFill>
        <p:spPr bwMode="auto">
          <a:xfrm>
            <a:off x="3352800" y="819150"/>
            <a:ext cx="476250" cy="238125"/>
          </a:xfrm>
          <a:prstGeom prst="rect">
            <a:avLst/>
          </a:prstGeom>
          <a:noFill/>
        </p:spPr>
      </p:pic>
      <p:pic>
        <p:nvPicPr>
          <p:cNvPr id="46" name="Picture 130" descr="http://www.nimsoft.com/wp-content/themes/nimsoft/images/customers/50px/navita.gif"/>
          <p:cNvPicPr>
            <a:picLocks noChangeAspect="1" noChangeArrowheads="1"/>
          </p:cNvPicPr>
          <p:nvPr/>
        </p:nvPicPr>
        <p:blipFill>
          <a:blip r:embed="rId30" cstate="print"/>
          <a:srcRect/>
          <a:stretch>
            <a:fillRect/>
          </a:stretch>
        </p:blipFill>
        <p:spPr bwMode="auto">
          <a:xfrm>
            <a:off x="8305800" y="3486150"/>
            <a:ext cx="476250" cy="238125"/>
          </a:xfrm>
          <a:prstGeom prst="rect">
            <a:avLst/>
          </a:prstGeom>
          <a:noFill/>
        </p:spPr>
      </p:pic>
      <p:pic>
        <p:nvPicPr>
          <p:cNvPr id="48" name="Picture 134" descr="http://www.nimsoft.com/wp-content/themes/nimsoft/images/customers/50px/netgear.gif"/>
          <p:cNvPicPr>
            <a:picLocks noChangeAspect="1" noChangeArrowheads="1"/>
          </p:cNvPicPr>
          <p:nvPr/>
        </p:nvPicPr>
        <p:blipFill>
          <a:blip r:embed="rId31" cstate="print"/>
          <a:srcRect/>
          <a:stretch>
            <a:fillRect/>
          </a:stretch>
        </p:blipFill>
        <p:spPr bwMode="auto">
          <a:xfrm>
            <a:off x="2990850" y="3441870"/>
            <a:ext cx="476250" cy="238125"/>
          </a:xfrm>
          <a:prstGeom prst="rect">
            <a:avLst/>
          </a:prstGeom>
          <a:noFill/>
        </p:spPr>
      </p:pic>
      <p:pic>
        <p:nvPicPr>
          <p:cNvPr id="49" name="Picture 136" descr="http://www.nimsoft.com/wp-content/themes/nimsoft/images/customers/50px/netstal.gif"/>
          <p:cNvPicPr>
            <a:picLocks noChangeAspect="1" noChangeArrowheads="1"/>
          </p:cNvPicPr>
          <p:nvPr/>
        </p:nvPicPr>
        <p:blipFill>
          <a:blip r:embed="rId32" cstate="print"/>
          <a:srcRect/>
          <a:stretch>
            <a:fillRect/>
          </a:stretch>
        </p:blipFill>
        <p:spPr bwMode="auto">
          <a:xfrm>
            <a:off x="4486275" y="4082927"/>
            <a:ext cx="476250" cy="238125"/>
          </a:xfrm>
          <a:prstGeom prst="rect">
            <a:avLst/>
          </a:prstGeom>
          <a:noFill/>
        </p:spPr>
      </p:pic>
      <p:pic>
        <p:nvPicPr>
          <p:cNvPr id="51" name="Picture 140" descr="http://www.nimsoft.com/wp-content/themes/nimsoft/images/customers/50px/rearden.gif"/>
          <p:cNvPicPr>
            <a:picLocks noChangeAspect="1" noChangeArrowheads="1"/>
          </p:cNvPicPr>
          <p:nvPr/>
        </p:nvPicPr>
        <p:blipFill>
          <a:blip r:embed="rId33" cstate="print"/>
          <a:srcRect/>
          <a:stretch>
            <a:fillRect/>
          </a:stretch>
        </p:blipFill>
        <p:spPr bwMode="auto">
          <a:xfrm>
            <a:off x="1963180" y="4198176"/>
            <a:ext cx="476250" cy="238125"/>
          </a:xfrm>
          <a:prstGeom prst="rect">
            <a:avLst/>
          </a:prstGeom>
          <a:noFill/>
        </p:spPr>
      </p:pic>
      <p:pic>
        <p:nvPicPr>
          <p:cNvPr id="54" name="Picture 146" descr="http://www.nimsoft.com/wp-content/themes/nimsoft/images/customers/50px/siemens.gif"/>
          <p:cNvPicPr>
            <a:picLocks noChangeAspect="1" noChangeArrowheads="1"/>
          </p:cNvPicPr>
          <p:nvPr/>
        </p:nvPicPr>
        <p:blipFill>
          <a:blip r:embed="rId34" cstate="print"/>
          <a:srcRect/>
          <a:stretch>
            <a:fillRect/>
          </a:stretch>
        </p:blipFill>
        <p:spPr bwMode="auto">
          <a:xfrm>
            <a:off x="4191000" y="1438275"/>
            <a:ext cx="476250" cy="238125"/>
          </a:xfrm>
          <a:prstGeom prst="rect">
            <a:avLst/>
          </a:prstGeom>
          <a:noFill/>
        </p:spPr>
      </p:pic>
      <p:pic>
        <p:nvPicPr>
          <p:cNvPr id="55" name="Picture 148" descr="http://www.nimsoft.com/wp-content/themes/nimsoft/images/customers/50px/softchoice.gif"/>
          <p:cNvPicPr>
            <a:picLocks noChangeAspect="1" noChangeArrowheads="1"/>
          </p:cNvPicPr>
          <p:nvPr/>
        </p:nvPicPr>
        <p:blipFill>
          <a:blip r:embed="rId35" cstate="print"/>
          <a:srcRect/>
          <a:stretch>
            <a:fillRect/>
          </a:stretch>
        </p:blipFill>
        <p:spPr bwMode="auto">
          <a:xfrm>
            <a:off x="8153400" y="1352550"/>
            <a:ext cx="476250" cy="238125"/>
          </a:xfrm>
          <a:prstGeom prst="rect">
            <a:avLst/>
          </a:prstGeom>
          <a:noFill/>
        </p:spPr>
      </p:pic>
      <p:pic>
        <p:nvPicPr>
          <p:cNvPr id="60" name="Picture 158" descr="http://www.nimsoft.com/wp-content/themes/nimsoft/images/customers/50px/troubadour.gif"/>
          <p:cNvPicPr>
            <a:picLocks noChangeAspect="1" noChangeArrowheads="1"/>
          </p:cNvPicPr>
          <p:nvPr/>
        </p:nvPicPr>
        <p:blipFill>
          <a:blip r:embed="rId36" cstate="print"/>
          <a:srcRect/>
          <a:stretch>
            <a:fillRect/>
          </a:stretch>
        </p:blipFill>
        <p:spPr bwMode="auto">
          <a:xfrm>
            <a:off x="5867400" y="904875"/>
            <a:ext cx="476250" cy="238125"/>
          </a:xfrm>
          <a:prstGeom prst="rect">
            <a:avLst/>
          </a:prstGeom>
          <a:noFill/>
        </p:spPr>
      </p:pic>
      <p:pic>
        <p:nvPicPr>
          <p:cNvPr id="61" name="Picture 160" descr="http://www.nimsoft.com/wp-content/themes/nimsoft/images/customers/50px/up.gif"/>
          <p:cNvPicPr>
            <a:picLocks noChangeAspect="1" noChangeArrowheads="1"/>
          </p:cNvPicPr>
          <p:nvPr/>
        </p:nvPicPr>
        <p:blipFill>
          <a:blip r:embed="rId37" cstate="print"/>
          <a:srcRect/>
          <a:stretch>
            <a:fillRect/>
          </a:stretch>
        </p:blipFill>
        <p:spPr bwMode="auto">
          <a:xfrm>
            <a:off x="5638800" y="1666875"/>
            <a:ext cx="476250" cy="238125"/>
          </a:xfrm>
          <a:prstGeom prst="rect">
            <a:avLst/>
          </a:prstGeom>
          <a:noFill/>
        </p:spPr>
      </p:pic>
      <p:pic>
        <p:nvPicPr>
          <p:cNvPr id="66" name="Picture 3"/>
          <p:cNvPicPr>
            <a:picLocks noChangeAspect="1" noChangeArrowheads="1"/>
          </p:cNvPicPr>
          <p:nvPr/>
        </p:nvPicPr>
        <p:blipFill>
          <a:blip r:embed="rId38" cstate="print"/>
          <a:srcRect/>
          <a:stretch>
            <a:fillRect/>
          </a:stretch>
        </p:blipFill>
        <p:spPr bwMode="auto">
          <a:xfrm rot="21009632">
            <a:off x="178783" y="822323"/>
            <a:ext cx="1938455" cy="1367437"/>
          </a:xfrm>
          <a:prstGeom prst="rect">
            <a:avLst/>
          </a:prstGeom>
          <a:noFill/>
          <a:ln w="9525">
            <a:noFill/>
            <a:miter lim="800000"/>
            <a:headEnd/>
            <a:tailEnd/>
          </a:ln>
        </p:spPr>
      </p:pic>
      <p:pic>
        <p:nvPicPr>
          <p:cNvPr id="47" name="Picture 132" descr="http://www.nimsoft.com/wp-content/themes/nimsoft/images/customers/50px/necgroup.gif"/>
          <p:cNvPicPr>
            <a:picLocks noChangeAspect="1" noChangeArrowheads="1"/>
          </p:cNvPicPr>
          <p:nvPr/>
        </p:nvPicPr>
        <p:blipFill>
          <a:blip r:embed="rId39" cstate="print"/>
          <a:srcRect/>
          <a:stretch>
            <a:fillRect/>
          </a:stretch>
        </p:blipFill>
        <p:spPr bwMode="auto">
          <a:xfrm>
            <a:off x="7553325" y="3333750"/>
            <a:ext cx="476250" cy="238125"/>
          </a:xfrm>
          <a:prstGeom prst="rect">
            <a:avLst/>
          </a:prstGeom>
          <a:noFill/>
        </p:spPr>
      </p:pic>
      <p:pic>
        <p:nvPicPr>
          <p:cNvPr id="3075" name="Picture 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108497" y="1402951"/>
            <a:ext cx="930716" cy="27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673498" y="3694438"/>
            <a:ext cx="1794102" cy="40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20" descr="http://www.nimsoft.com/wp-content/themes/nimsoft/images/customers/50px/kyocera.gif"/>
          <p:cNvPicPr>
            <a:picLocks noChangeAspect="1" noChangeArrowheads="1"/>
          </p:cNvPicPr>
          <p:nvPr/>
        </p:nvPicPr>
        <p:blipFill>
          <a:blip r:embed="rId42" cstate="print"/>
          <a:srcRect/>
          <a:stretch>
            <a:fillRect/>
          </a:stretch>
        </p:blipFill>
        <p:spPr bwMode="auto">
          <a:xfrm>
            <a:off x="1657350" y="3390385"/>
            <a:ext cx="476250" cy="238125"/>
          </a:xfrm>
          <a:prstGeom prst="rect">
            <a:avLst/>
          </a:prstGeom>
          <a:noFill/>
        </p:spPr>
      </p:pic>
      <p:pic>
        <p:nvPicPr>
          <p:cNvPr id="59" name="Picture 156" descr="http://www.nimsoft.com/wp-content/themes/nimsoft/images/customers/50px/trivadis.gif"/>
          <p:cNvPicPr>
            <a:picLocks noChangeAspect="1" noChangeArrowheads="1"/>
          </p:cNvPicPr>
          <p:nvPr/>
        </p:nvPicPr>
        <p:blipFill>
          <a:blip r:embed="rId43" cstate="print"/>
          <a:srcRect/>
          <a:stretch>
            <a:fillRect/>
          </a:stretch>
        </p:blipFill>
        <p:spPr bwMode="auto">
          <a:xfrm>
            <a:off x="228600" y="3790950"/>
            <a:ext cx="476250" cy="238125"/>
          </a:xfrm>
          <a:prstGeom prst="rect">
            <a:avLst/>
          </a:prstGeom>
          <a:noFill/>
        </p:spPr>
      </p:pic>
      <p:pic>
        <p:nvPicPr>
          <p:cNvPr id="3" name="Picture 2" descr="https://encrypted-tbn0.google.com/images?q=tbn:ANd9GcRJDMSl7_gafTrzXLSp2tF0i-6wnZqdjBe1qwoHS0u7HeNdROWm"/>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8349564" y="3986212"/>
            <a:ext cx="664436" cy="2865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nimsoft.com/wp-content/themes/nimsoft/images/customers/50px/barclays-capital.gif"/>
          <p:cNvPicPr>
            <a:picLocks noChangeAspect="1" noChangeArrowheads="1"/>
          </p:cNvPicPr>
          <p:nvPr/>
        </p:nvPicPr>
        <p:blipFill>
          <a:blip r:embed="rId45" cstate="print"/>
          <a:srcRect/>
          <a:stretch>
            <a:fillRect/>
          </a:stretch>
        </p:blipFill>
        <p:spPr bwMode="auto">
          <a:xfrm>
            <a:off x="7991474" y="2266950"/>
            <a:ext cx="695326" cy="347663"/>
          </a:xfrm>
          <a:prstGeom prst="rect">
            <a:avLst/>
          </a:prstGeom>
          <a:noFill/>
        </p:spPr>
      </p:pic>
      <p:pic>
        <p:nvPicPr>
          <p:cNvPr id="44" name="Picture 124" descr="http://www.nimsoft.com/wp-content/themes/nimsoft/images/customers/50px/mca.gif"/>
          <p:cNvPicPr>
            <a:picLocks noChangeAspect="1" noChangeArrowheads="1"/>
          </p:cNvPicPr>
          <p:nvPr/>
        </p:nvPicPr>
        <p:blipFill>
          <a:blip r:embed="rId46" cstate="print"/>
          <a:srcRect/>
          <a:stretch>
            <a:fillRect/>
          </a:stretch>
        </p:blipFill>
        <p:spPr bwMode="auto">
          <a:xfrm>
            <a:off x="7086600" y="2190750"/>
            <a:ext cx="476250" cy="238125"/>
          </a:xfrm>
          <a:prstGeom prst="rect">
            <a:avLst/>
          </a:prstGeom>
          <a:noFill/>
        </p:spPr>
      </p:pic>
      <p:pic>
        <p:nvPicPr>
          <p:cNvPr id="52" name="Picture 142" descr="http://www.nimsoft.com/wp-content/themes/nimsoft/images/customers/50px/infineon.gif"/>
          <p:cNvPicPr>
            <a:picLocks noChangeAspect="1" noChangeArrowheads="1"/>
          </p:cNvPicPr>
          <p:nvPr/>
        </p:nvPicPr>
        <p:blipFill>
          <a:blip r:embed="rId47" cstate="print"/>
          <a:srcRect/>
          <a:stretch>
            <a:fillRect/>
          </a:stretch>
        </p:blipFill>
        <p:spPr bwMode="auto">
          <a:xfrm>
            <a:off x="8382000" y="1809750"/>
            <a:ext cx="476250" cy="238125"/>
          </a:xfrm>
          <a:prstGeom prst="rect">
            <a:avLst/>
          </a:prstGeom>
          <a:noFill/>
        </p:spPr>
      </p:pic>
      <p:pic>
        <p:nvPicPr>
          <p:cNvPr id="3074" name="Picture 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551326" y="2662878"/>
            <a:ext cx="777260" cy="19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6" descr="http://www.nimsoft.com/wp-content/themes/nimsoft/images/customers/50px/cbre.gif"/>
          <p:cNvPicPr>
            <a:picLocks noChangeAspect="1" noChangeArrowheads="1"/>
          </p:cNvPicPr>
          <p:nvPr/>
        </p:nvPicPr>
        <p:blipFill>
          <a:blip r:embed="rId49" cstate="print"/>
          <a:srcRect/>
          <a:stretch>
            <a:fillRect/>
          </a:stretch>
        </p:blipFill>
        <p:spPr bwMode="auto">
          <a:xfrm>
            <a:off x="8382000" y="2876550"/>
            <a:ext cx="476250" cy="238125"/>
          </a:xfrm>
          <a:prstGeom prst="rect">
            <a:avLst/>
          </a:prstGeom>
          <a:noFill/>
        </p:spPr>
      </p:pic>
      <p:pic>
        <p:nvPicPr>
          <p:cNvPr id="42" name="Picture 118" descr="http://www.nimsoft.com/wp-content/themes/nimsoft/images/customers/50px/healthcare-at-home.gif"/>
          <p:cNvPicPr>
            <a:picLocks noChangeAspect="1" noChangeArrowheads="1"/>
          </p:cNvPicPr>
          <p:nvPr/>
        </p:nvPicPr>
        <p:blipFill>
          <a:blip r:embed="rId50" cstate="print"/>
          <a:srcRect/>
          <a:stretch>
            <a:fillRect/>
          </a:stretch>
        </p:blipFill>
        <p:spPr bwMode="auto">
          <a:xfrm>
            <a:off x="7315200" y="2952750"/>
            <a:ext cx="476250" cy="238125"/>
          </a:xfrm>
          <a:prstGeom prst="rect">
            <a:avLst/>
          </a:prstGeom>
          <a:noFill/>
        </p:spPr>
      </p:pic>
      <p:pic>
        <p:nvPicPr>
          <p:cNvPr id="17" name="Picture 48" descr="http://www.nimsoft.com/wp-content/themes/nimsoft/images/customers/50px/hitachi.gif"/>
          <p:cNvPicPr>
            <a:picLocks noChangeAspect="1" noChangeArrowheads="1"/>
          </p:cNvPicPr>
          <p:nvPr/>
        </p:nvPicPr>
        <p:blipFill>
          <a:blip r:embed="rId51" cstate="print"/>
          <a:srcRect/>
          <a:stretch>
            <a:fillRect/>
          </a:stretch>
        </p:blipFill>
        <p:spPr bwMode="auto">
          <a:xfrm>
            <a:off x="2381250" y="2757487"/>
            <a:ext cx="476250" cy="104775"/>
          </a:xfrm>
          <a:prstGeom prst="rect">
            <a:avLst/>
          </a:prstGeom>
          <a:noFill/>
        </p:spPr>
      </p:pic>
      <p:pic>
        <p:nvPicPr>
          <p:cNvPr id="31" name="Picture 90" descr="http://www.nimsoft.com/wp-content/themes/nimsoft/images/customers/50px/td-consulting-h.gif"/>
          <p:cNvPicPr>
            <a:picLocks noChangeAspect="1" noChangeArrowheads="1"/>
          </p:cNvPicPr>
          <p:nvPr/>
        </p:nvPicPr>
        <p:blipFill>
          <a:blip r:embed="rId52" cstate="print"/>
          <a:srcRect/>
          <a:stretch>
            <a:fillRect/>
          </a:stretch>
        </p:blipFill>
        <p:spPr bwMode="auto">
          <a:xfrm>
            <a:off x="1219200" y="2181225"/>
            <a:ext cx="476250" cy="238125"/>
          </a:xfrm>
          <a:prstGeom prst="rect">
            <a:avLst/>
          </a:prstGeom>
          <a:noFill/>
        </p:spPr>
      </p:pic>
      <p:pic>
        <p:nvPicPr>
          <p:cNvPr id="40" name="Picture 114" descr="http://www.nimsoft.com/wp-content/themes/nimsoft/images/customers/50px/ge-seguros.gif"/>
          <p:cNvPicPr>
            <a:picLocks noChangeAspect="1" noChangeArrowheads="1"/>
          </p:cNvPicPr>
          <p:nvPr/>
        </p:nvPicPr>
        <p:blipFill>
          <a:blip r:embed="rId53" cstate="print"/>
          <a:srcRect/>
          <a:stretch>
            <a:fillRect/>
          </a:stretch>
        </p:blipFill>
        <p:spPr bwMode="auto">
          <a:xfrm>
            <a:off x="2133600" y="2038350"/>
            <a:ext cx="476250" cy="238125"/>
          </a:xfrm>
          <a:prstGeom prst="rect">
            <a:avLst/>
          </a:prstGeom>
          <a:noFill/>
        </p:spPr>
      </p:pic>
      <p:pic>
        <p:nvPicPr>
          <p:cNvPr id="5" name="Picture 10" descr="http://www.nimsoft.com/wp-content/themes/nimsoft/images/customers/50px/1and1.gif"/>
          <p:cNvPicPr>
            <a:picLocks noChangeAspect="1" noChangeArrowheads="1"/>
          </p:cNvPicPr>
          <p:nvPr/>
        </p:nvPicPr>
        <p:blipFill>
          <a:blip r:embed="rId54" cstate="print"/>
          <a:srcRect/>
          <a:stretch>
            <a:fillRect/>
          </a:stretch>
        </p:blipFill>
        <p:spPr bwMode="auto">
          <a:xfrm>
            <a:off x="609600" y="2495550"/>
            <a:ext cx="476250" cy="238125"/>
          </a:xfrm>
          <a:prstGeom prst="rect">
            <a:avLst/>
          </a:prstGeom>
          <a:noFill/>
        </p:spPr>
      </p:pic>
      <p:pic>
        <p:nvPicPr>
          <p:cNvPr id="20" name="Picture 62" descr="http://www.nimsoft.com/wp-content/themes/nimsoft/images/customers/50px/NetApp-Logo.png"/>
          <p:cNvPicPr>
            <a:picLocks noChangeAspect="1" noChangeArrowheads="1"/>
          </p:cNvPicPr>
          <p:nvPr/>
        </p:nvPicPr>
        <p:blipFill>
          <a:blip r:embed="rId55" cstate="print"/>
          <a:srcRect/>
          <a:stretch>
            <a:fillRect/>
          </a:stretch>
        </p:blipFill>
        <p:spPr bwMode="auto">
          <a:xfrm>
            <a:off x="685800" y="3019246"/>
            <a:ext cx="676932" cy="771704"/>
          </a:xfrm>
          <a:prstGeom prst="rect">
            <a:avLst/>
          </a:prstGeom>
          <a:noFill/>
        </p:spPr>
      </p:pic>
      <p:pic>
        <p:nvPicPr>
          <p:cNvPr id="23" name="Picture 72" descr="http://www.nimsoft.com/wp-content/themes/nimsoft/images/customers/50px/panasonic.gif"/>
          <p:cNvPicPr>
            <a:picLocks noChangeAspect="1" noChangeArrowheads="1"/>
          </p:cNvPicPr>
          <p:nvPr/>
        </p:nvPicPr>
        <p:blipFill>
          <a:blip r:embed="rId56" cstate="print"/>
          <a:srcRect/>
          <a:stretch>
            <a:fillRect/>
          </a:stretch>
        </p:blipFill>
        <p:spPr bwMode="auto">
          <a:xfrm>
            <a:off x="76200" y="2571750"/>
            <a:ext cx="476250" cy="238125"/>
          </a:xfrm>
          <a:prstGeom prst="rect">
            <a:avLst/>
          </a:prstGeom>
          <a:noFill/>
        </p:spPr>
      </p:pic>
      <p:pic>
        <p:nvPicPr>
          <p:cNvPr id="57" name="Picture 152" descr="http://www.nimsoft.com/wp-content/themes/nimsoft/images/customers/50px/spectra.gif"/>
          <p:cNvPicPr>
            <a:picLocks noChangeAspect="1" noChangeArrowheads="1"/>
          </p:cNvPicPr>
          <p:nvPr/>
        </p:nvPicPr>
        <p:blipFill>
          <a:blip r:embed="rId57" cstate="print"/>
          <a:srcRect/>
          <a:stretch>
            <a:fillRect/>
          </a:stretch>
        </p:blipFill>
        <p:spPr bwMode="auto">
          <a:xfrm>
            <a:off x="85068" y="3277092"/>
            <a:ext cx="476250" cy="238125"/>
          </a:xfrm>
          <a:prstGeom prst="rect">
            <a:avLst/>
          </a:prstGeom>
          <a:noFill/>
        </p:spPr>
      </p:pic>
      <p:pic>
        <p:nvPicPr>
          <p:cNvPr id="58" name="Picture 154" descr="http://www.nimsoft.com/wp-content/themes/nimsoft/images/customers/50px/tbg.gif"/>
          <p:cNvPicPr>
            <a:picLocks noChangeAspect="1" noChangeArrowheads="1"/>
          </p:cNvPicPr>
          <p:nvPr/>
        </p:nvPicPr>
        <p:blipFill>
          <a:blip r:embed="rId58" cstate="print"/>
          <a:srcRect/>
          <a:stretch>
            <a:fillRect/>
          </a:stretch>
        </p:blipFill>
        <p:spPr bwMode="auto">
          <a:xfrm>
            <a:off x="1657350" y="2770743"/>
            <a:ext cx="476250" cy="238125"/>
          </a:xfrm>
          <a:prstGeom prst="rect">
            <a:avLst/>
          </a:prstGeom>
          <a:noFill/>
        </p:spPr>
      </p:pic>
      <p:pic>
        <p:nvPicPr>
          <p:cNvPr id="62" name="Picture 162" descr="http://www.nimsoft.com/wp-content/themes/nimsoft/images/customers/50px/virtualark.gif"/>
          <p:cNvPicPr>
            <a:picLocks noChangeAspect="1" noChangeArrowheads="1"/>
          </p:cNvPicPr>
          <p:nvPr/>
        </p:nvPicPr>
        <p:blipFill>
          <a:blip r:embed="rId59" cstate="print"/>
          <a:srcRect/>
          <a:stretch>
            <a:fillRect/>
          </a:stretch>
        </p:blipFill>
        <p:spPr bwMode="auto">
          <a:xfrm>
            <a:off x="1657350" y="2409825"/>
            <a:ext cx="476250" cy="238125"/>
          </a:xfrm>
          <a:prstGeom prst="rect">
            <a:avLst/>
          </a:prstGeom>
          <a:noFill/>
        </p:spPr>
      </p:pic>
      <p:sp>
        <p:nvSpPr>
          <p:cNvPr id="65" name="TextBox 64"/>
          <p:cNvSpPr txBox="1"/>
          <p:nvPr/>
        </p:nvSpPr>
        <p:spPr>
          <a:xfrm>
            <a:off x="838200" y="1548944"/>
            <a:ext cx="7686675" cy="1861006"/>
          </a:xfrm>
          <a:prstGeom prst="ellipse">
            <a:avLst/>
          </a:prstGeom>
          <a:solidFill>
            <a:schemeClr val="bg1"/>
          </a:solidFill>
          <a:effectLst>
            <a:softEdge rad="317500"/>
          </a:effectLst>
        </p:spPr>
        <p:txBody>
          <a:bodyPr wrap="square" rtlCol="0">
            <a:spAutoFit/>
          </a:bodyPr>
          <a:lstStyle/>
          <a:p>
            <a:pPr algn="ctr"/>
            <a:r>
              <a:rPr lang="en-US" sz="3200" dirty="0" smtClean="0">
                <a:solidFill>
                  <a:schemeClr val="tx1">
                    <a:lumMod val="50000"/>
                    <a:lumOff val="50000"/>
                  </a:schemeClr>
                </a:solidFill>
                <a:effectLst/>
                <a:latin typeface="Museo Sans 300" pitchFamily="50" charset="0"/>
                <a:ea typeface="Verdana" pitchFamily="34" charset="0"/>
                <a:cs typeface="Verdana" pitchFamily="34" charset="0"/>
              </a:rPr>
              <a:t>Over </a:t>
            </a:r>
            <a:r>
              <a:rPr lang="en-US" sz="3200" dirty="0" smtClean="0">
                <a:solidFill>
                  <a:schemeClr val="tx1">
                    <a:lumMod val="75000"/>
                    <a:lumOff val="25000"/>
                  </a:schemeClr>
                </a:solidFill>
                <a:effectLst/>
                <a:latin typeface="Museo Sans 700" pitchFamily="50" charset="0"/>
                <a:ea typeface="Verdana" pitchFamily="34" charset="0"/>
                <a:cs typeface="Verdana" pitchFamily="34" charset="0"/>
              </a:rPr>
              <a:t>1000</a:t>
            </a:r>
            <a:r>
              <a:rPr lang="en-US" sz="3200" b="1" dirty="0" smtClean="0">
                <a:solidFill>
                  <a:schemeClr val="tx1">
                    <a:lumMod val="50000"/>
                    <a:lumOff val="50000"/>
                  </a:schemeClr>
                </a:solidFill>
                <a:effectLst/>
                <a:latin typeface="Museo Sans 300" pitchFamily="50" charset="0"/>
                <a:ea typeface="Verdana" pitchFamily="34" charset="0"/>
                <a:cs typeface="Verdana" pitchFamily="34" charset="0"/>
              </a:rPr>
              <a:t> </a:t>
            </a:r>
            <a:r>
              <a:rPr lang="en-US" sz="3200" dirty="0" smtClean="0">
                <a:solidFill>
                  <a:schemeClr val="tx1">
                    <a:lumMod val="50000"/>
                    <a:lumOff val="50000"/>
                  </a:schemeClr>
                </a:solidFill>
                <a:effectLst/>
                <a:latin typeface="Museo Sans 300" pitchFamily="50" charset="0"/>
                <a:ea typeface="Verdana" pitchFamily="34" charset="0"/>
                <a:cs typeface="Verdana" pitchFamily="34" charset="0"/>
              </a:rPr>
              <a:t>customers</a:t>
            </a:r>
          </a:p>
          <a:p>
            <a:pPr marL="1146175" lvl="2"/>
            <a:r>
              <a:rPr lang="en-US" sz="1600" b="1" dirty="0" smtClean="0">
                <a:solidFill>
                  <a:schemeClr val="bg1">
                    <a:lumMod val="50000"/>
                  </a:schemeClr>
                </a:solidFill>
                <a:latin typeface="Museo Sans 700" pitchFamily="50" charset="0"/>
                <a:ea typeface="Verdana" pitchFamily="34" charset="0"/>
                <a:cs typeface="Verdana" pitchFamily="34" charset="0"/>
              </a:rPr>
              <a:t>450+</a:t>
            </a:r>
            <a:r>
              <a:rPr lang="en-US" sz="1600" dirty="0" smtClean="0">
                <a:solidFill>
                  <a:schemeClr val="bg1">
                    <a:lumMod val="50000"/>
                  </a:schemeClr>
                </a:solidFill>
                <a:latin typeface="Museo Sans 700" pitchFamily="50" charset="0"/>
                <a:ea typeface="Verdana" pitchFamily="34" charset="0"/>
                <a:cs typeface="Verdana" pitchFamily="34" charset="0"/>
              </a:rPr>
              <a:t> </a:t>
            </a:r>
            <a:r>
              <a:rPr lang="en-US" sz="1600" dirty="0" smtClean="0">
                <a:solidFill>
                  <a:schemeClr val="bg1">
                    <a:lumMod val="50000"/>
                  </a:schemeClr>
                </a:solidFill>
                <a:latin typeface="Museo Sans 300" pitchFamily="50" charset="0"/>
                <a:ea typeface="Verdana" pitchFamily="34" charset="0"/>
                <a:cs typeface="Verdana" pitchFamily="34" charset="0"/>
              </a:rPr>
              <a:t>leading Service Providers</a:t>
            </a:r>
          </a:p>
          <a:p>
            <a:pPr marL="1146175" lvl="2"/>
            <a:r>
              <a:rPr lang="en-US" sz="1600" b="1" dirty="0" smtClean="0">
                <a:solidFill>
                  <a:schemeClr val="bg1">
                    <a:lumMod val="50000"/>
                  </a:schemeClr>
                </a:solidFill>
                <a:latin typeface="Museo Sans 700" pitchFamily="50" charset="0"/>
                <a:ea typeface="Verdana" pitchFamily="34" charset="0"/>
                <a:cs typeface="Verdana" pitchFamily="34" charset="0"/>
              </a:rPr>
              <a:t>20,000~</a:t>
            </a:r>
            <a:r>
              <a:rPr lang="en-US" sz="1600" dirty="0" smtClean="0">
                <a:solidFill>
                  <a:schemeClr val="bg1">
                    <a:lumMod val="50000"/>
                  </a:schemeClr>
                </a:solidFill>
                <a:latin typeface="Museo Sans 700" pitchFamily="50" charset="0"/>
                <a:ea typeface="Verdana" pitchFamily="34" charset="0"/>
                <a:cs typeface="Verdana" pitchFamily="34" charset="0"/>
              </a:rPr>
              <a:t> </a:t>
            </a:r>
            <a:r>
              <a:rPr lang="en-US" sz="1600" dirty="0" smtClean="0">
                <a:solidFill>
                  <a:schemeClr val="bg1">
                    <a:lumMod val="50000"/>
                  </a:schemeClr>
                </a:solidFill>
                <a:latin typeface="Museo Sans 300" pitchFamily="50" charset="0"/>
                <a:ea typeface="Verdana" pitchFamily="34" charset="0"/>
                <a:cs typeface="Verdana" pitchFamily="34" charset="0"/>
              </a:rPr>
              <a:t>deployments</a:t>
            </a:r>
          </a:p>
          <a:p>
            <a:pPr marL="1146175" lvl="2"/>
            <a:r>
              <a:rPr lang="en-US" sz="1600" b="1" dirty="0" smtClean="0">
                <a:solidFill>
                  <a:srgbClr val="467026"/>
                </a:solidFill>
                <a:effectLst/>
                <a:latin typeface="Museo Sans 700" pitchFamily="50" charset="0"/>
                <a:ea typeface="Verdana" pitchFamily="34" charset="0"/>
                <a:cs typeface="Verdana" pitchFamily="34" charset="0"/>
              </a:rPr>
              <a:t>36+</a:t>
            </a:r>
            <a:r>
              <a:rPr lang="en-US" sz="1600" dirty="0" smtClean="0">
                <a:solidFill>
                  <a:srgbClr val="467026"/>
                </a:solidFill>
                <a:effectLst/>
                <a:latin typeface="Museo Sans 300" pitchFamily="50" charset="0"/>
                <a:ea typeface="Verdana" pitchFamily="34" charset="0"/>
                <a:cs typeface="Verdana" pitchFamily="34" charset="0"/>
              </a:rPr>
              <a:t> countries around the world</a:t>
            </a:r>
          </a:p>
        </p:txBody>
      </p:sp>
    </p:spTree>
    <p:extLst>
      <p:ext uri="{BB962C8B-B14F-4D97-AF65-F5344CB8AC3E}">
        <p14:creationId xmlns:p14="http://schemas.microsoft.com/office/powerpoint/2010/main" val="40431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childTnLst>
                                </p:cTn>
                              </p:par>
                            </p:childTnLst>
                          </p:cTn>
                        </p:par>
                        <p:par>
                          <p:cTn id="15" fill="hold">
                            <p:stCondLst>
                              <p:cond delay="2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
                                        <p:tgtEl>
                                          <p:spTgt spid="8"/>
                                        </p:tgtEl>
                                      </p:cBhvr>
                                    </p:animEffect>
                                  </p:childTnLst>
                                </p:cTn>
                              </p:par>
                            </p:childTnLst>
                          </p:cTn>
                        </p:par>
                        <p:par>
                          <p:cTn id="22" fill="hold">
                            <p:stCondLst>
                              <p:cond delay="3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
                                        <p:tgtEl>
                                          <p:spTgt spid="12"/>
                                        </p:tgtEl>
                                      </p:cBhvr>
                                    </p:animEffect>
                                  </p:childTnLst>
                                </p:cTn>
                              </p:par>
                            </p:childTnLst>
                          </p:cTn>
                        </p:par>
                        <p:par>
                          <p:cTn id="35" fill="hold">
                            <p:stCondLst>
                              <p:cond delay="4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
                                        <p:tgtEl>
                                          <p:spTgt spid="14"/>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
                                        <p:tgtEl>
                                          <p:spTgt spid="18"/>
                                        </p:tgtEl>
                                      </p:cBhvr>
                                    </p:animEffect>
                                  </p:childTnLst>
                                </p:cTn>
                              </p:par>
                            </p:childTnLst>
                          </p:cTn>
                        </p:par>
                        <p:par>
                          <p:cTn id="55" fill="hold">
                            <p:stCondLst>
                              <p:cond delay="60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
                                        <p:tgtEl>
                                          <p:spTgt spid="21"/>
                                        </p:tgtEl>
                                      </p:cBhvr>
                                    </p:animEffect>
                                  </p:childTnLst>
                                </p:cTn>
                              </p:par>
                            </p:childTnLst>
                          </p:cTn>
                        </p:par>
                        <p:par>
                          <p:cTn id="65" fill="hold">
                            <p:stCondLst>
                              <p:cond delay="700"/>
                            </p:stCondLst>
                            <p:childTnLst>
                              <p:par>
                                <p:cTn id="66" presetID="10"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
                                        <p:tgtEl>
                                          <p:spTgt spid="22"/>
                                        </p:tgtEl>
                                      </p:cBhvr>
                                    </p:animEffect>
                                  </p:childTnLst>
                                </p:cTn>
                              </p:par>
                            </p:childTnLst>
                          </p:cTn>
                        </p:par>
                        <p:par>
                          <p:cTn id="69" fill="hold">
                            <p:stCondLst>
                              <p:cond delay="800"/>
                            </p:stCondLst>
                            <p:childTnLst>
                              <p:par>
                                <p:cTn id="70" presetID="10" presetClass="entr" presetSubtype="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
                                        <p:tgtEl>
                                          <p:spTgt spid="23"/>
                                        </p:tgtEl>
                                      </p:cBhvr>
                                    </p:animEffect>
                                  </p:childTnLst>
                                </p:cTn>
                              </p:par>
                              <p:par>
                                <p:cTn id="73" presetID="10"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
                                        <p:tgtEl>
                                          <p:spTgt spid="24"/>
                                        </p:tgtEl>
                                      </p:cBhvr>
                                    </p:animEffect>
                                  </p:childTnLst>
                                </p:cTn>
                              </p:par>
                            </p:childTnLst>
                          </p:cTn>
                        </p:par>
                        <p:par>
                          <p:cTn id="76" fill="hold">
                            <p:stCondLst>
                              <p:cond delay="9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
                                        <p:tgtEl>
                                          <p:spTgt spid="26"/>
                                        </p:tgtEl>
                                      </p:cBhvr>
                                    </p:animEffect>
                                  </p:childTnLst>
                                </p:cTn>
                              </p:par>
                              <p:par>
                                <p:cTn id="83" presetID="10"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
                                        <p:tgtEl>
                                          <p:spTgt spid="27"/>
                                        </p:tgtEl>
                                      </p:cBhvr>
                                    </p:animEffect>
                                  </p:childTnLst>
                                </p:cTn>
                              </p:par>
                              <p:par>
                                <p:cTn id="86" presetID="10" presetClass="entr" presetSubtype="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
                                        <p:tgtEl>
                                          <p:spTgt spid="29"/>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
                                        <p:tgtEl>
                                          <p:spTgt spid="31"/>
                                        </p:tgtEl>
                                      </p:cBhvr>
                                    </p:animEffect>
                                  </p:childTnLst>
                                </p:cTn>
                              </p:par>
                              <p:par>
                                <p:cTn id="93" presetID="10" presetClass="entr" presetSubtype="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100"/>
                                        <p:tgtEl>
                                          <p:spTgt spid="32"/>
                                        </p:tgtEl>
                                      </p:cBhvr>
                                    </p:animEffect>
                                  </p:childTnLst>
                                </p:cTn>
                              </p:par>
                              <p:par>
                                <p:cTn id="96" presetID="10" presetClass="entr" presetSubtype="0" fill="hold"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
                                        <p:tgtEl>
                                          <p:spTgt spid="34"/>
                                        </p:tgtEl>
                                      </p:cBhvr>
                                    </p:animEffect>
                                  </p:childTnLst>
                                </p:cTn>
                              </p:par>
                            </p:childTnLst>
                          </p:cTn>
                        </p:par>
                        <p:par>
                          <p:cTn id="99" fill="hold">
                            <p:stCondLst>
                              <p:cond delay="1100"/>
                            </p:stCondLst>
                            <p:childTnLst>
                              <p:par>
                                <p:cTn id="100" presetID="10" presetClass="entr" presetSubtype="0" fill="hold"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
                                        <p:tgtEl>
                                          <p:spTgt spid="35"/>
                                        </p:tgtEl>
                                      </p:cBhvr>
                                    </p:animEffect>
                                  </p:childTnLst>
                                </p:cTn>
                              </p:par>
                            </p:childTnLst>
                          </p:cTn>
                        </p:par>
                        <p:par>
                          <p:cTn id="103" fill="hold">
                            <p:stCondLst>
                              <p:cond delay="1200"/>
                            </p:stCondLst>
                            <p:childTnLst>
                              <p:par>
                                <p:cTn id="104" presetID="10" presetClass="entr" presetSubtype="0" fill="hold" nodeType="after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100"/>
                                        <p:tgtEl>
                                          <p:spTgt spid="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100"/>
                                        <p:tgtEl>
                                          <p:spTgt spid="39"/>
                                        </p:tgtEl>
                                      </p:cBhvr>
                                    </p:animEffect>
                                  </p:childTnLst>
                                </p:cTn>
                              </p:par>
                              <p:par>
                                <p:cTn id="110" presetID="10" presetClass="entr" presetSubtype="0" fill="hold"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100"/>
                                        <p:tgtEl>
                                          <p:spTgt spid="40"/>
                                        </p:tgtEl>
                                      </p:cBhvr>
                                    </p:animEffect>
                                  </p:childTnLst>
                                </p:cTn>
                              </p:par>
                            </p:childTnLst>
                          </p:cTn>
                        </p:par>
                        <p:par>
                          <p:cTn id="113" fill="hold">
                            <p:stCondLst>
                              <p:cond delay="1300"/>
                            </p:stCondLst>
                            <p:childTnLst>
                              <p:par>
                                <p:cTn id="114" presetID="10" presetClass="entr" presetSubtype="0" fill="hold"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100"/>
                                        <p:tgtEl>
                                          <p:spTgt spid="41"/>
                                        </p:tgtEl>
                                      </p:cBhvr>
                                    </p:animEffect>
                                  </p:childTnLst>
                                </p:cTn>
                              </p:par>
                              <p:par>
                                <p:cTn id="117" presetID="10" presetClass="entr" presetSubtype="0" fill="hold"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100"/>
                                        <p:tgtEl>
                                          <p:spTgt spid="42"/>
                                        </p:tgtEl>
                                      </p:cBhvr>
                                    </p:animEffect>
                                  </p:childTnLst>
                                </p:cTn>
                              </p:par>
                            </p:childTnLst>
                          </p:cTn>
                        </p:par>
                        <p:par>
                          <p:cTn id="120" fill="hold">
                            <p:stCondLst>
                              <p:cond delay="1400"/>
                            </p:stCondLst>
                            <p:childTnLst>
                              <p:par>
                                <p:cTn id="121" presetID="10" presetClass="entr" presetSubtype="0" fill="hold"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100"/>
                                        <p:tgtEl>
                                          <p:spTgt spid="43"/>
                                        </p:tgtEl>
                                      </p:cBhvr>
                                    </p:animEffect>
                                  </p:childTnLst>
                                </p:cTn>
                              </p:par>
                              <p:par>
                                <p:cTn id="124" presetID="10" presetClass="entr" presetSubtype="0"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100"/>
                                        <p:tgtEl>
                                          <p:spTgt spid="44"/>
                                        </p:tgtEl>
                                      </p:cBhvr>
                                    </p:animEffect>
                                  </p:childTnLst>
                                </p:cTn>
                              </p:par>
                              <p:par>
                                <p:cTn id="127" presetID="10" presetClass="entr" presetSubtype="0" fill="hold"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100"/>
                                        <p:tgtEl>
                                          <p:spTgt spid="45"/>
                                        </p:tgtEl>
                                      </p:cBhvr>
                                    </p:animEffect>
                                  </p:childTnLst>
                                </p:cTn>
                              </p:par>
                            </p:childTnLst>
                          </p:cTn>
                        </p:par>
                        <p:par>
                          <p:cTn id="130" fill="hold">
                            <p:stCondLst>
                              <p:cond delay="1500"/>
                            </p:stCondLst>
                            <p:childTnLst>
                              <p:par>
                                <p:cTn id="131" presetID="10" presetClass="entr" presetSubtype="0" fill="hold" nodeType="after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100"/>
                                        <p:tgtEl>
                                          <p:spTgt spid="46"/>
                                        </p:tgtEl>
                                      </p:cBhvr>
                                    </p:animEffect>
                                  </p:childTnLst>
                                </p:cTn>
                              </p:par>
                              <p:par>
                                <p:cTn id="134" presetID="10" presetClass="entr" presetSubtype="0" fill="hold"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100"/>
                                        <p:tgtEl>
                                          <p:spTgt spid="47"/>
                                        </p:tgtEl>
                                      </p:cBhvr>
                                    </p:animEffect>
                                  </p:childTnLst>
                                </p:cTn>
                              </p:par>
                              <p:par>
                                <p:cTn id="137" presetID="10"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100"/>
                                        <p:tgtEl>
                                          <p:spTgt spid="48"/>
                                        </p:tgtEl>
                                      </p:cBhvr>
                                    </p:animEffect>
                                  </p:childTnLst>
                                </p:cTn>
                              </p:par>
                              <p:par>
                                <p:cTn id="140" presetID="10" presetClass="entr" presetSubtype="0"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fade">
                                      <p:cBhvr>
                                        <p:cTn id="142" dur="100"/>
                                        <p:tgtEl>
                                          <p:spTgt spid="49"/>
                                        </p:tgtEl>
                                      </p:cBhvr>
                                    </p:animEffect>
                                  </p:childTnLst>
                                </p:cTn>
                              </p:par>
                              <p:par>
                                <p:cTn id="143" presetID="10" presetClass="entr" presetSubtype="0" fill="hold"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fade">
                                      <p:cBhvr>
                                        <p:cTn id="145" dur="100"/>
                                        <p:tgtEl>
                                          <p:spTgt spid="51"/>
                                        </p:tgtEl>
                                      </p:cBhvr>
                                    </p:animEffect>
                                  </p:childTnLst>
                                </p:cTn>
                              </p:par>
                            </p:childTnLst>
                          </p:cTn>
                        </p:par>
                        <p:par>
                          <p:cTn id="146" fill="hold">
                            <p:stCondLst>
                              <p:cond delay="1600"/>
                            </p:stCondLst>
                            <p:childTnLst>
                              <p:par>
                                <p:cTn id="147" presetID="10" presetClass="entr" presetSubtype="0" fill="hold" nodeType="after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fade">
                                      <p:cBhvr>
                                        <p:cTn id="149" dur="100"/>
                                        <p:tgtEl>
                                          <p:spTgt spid="52"/>
                                        </p:tgtEl>
                                      </p:cBhvr>
                                    </p:animEffect>
                                  </p:childTnLst>
                                </p:cTn>
                              </p:par>
                            </p:childTnLst>
                          </p:cTn>
                        </p:par>
                        <p:par>
                          <p:cTn id="150" fill="hold">
                            <p:stCondLst>
                              <p:cond delay="1700"/>
                            </p:stCondLst>
                            <p:childTnLst>
                              <p:par>
                                <p:cTn id="151" presetID="10" presetClass="entr" presetSubtype="0" fill="hold" nodeType="afterEffect">
                                  <p:stCondLst>
                                    <p:cond delay="0"/>
                                  </p:stCondLst>
                                  <p:childTnLst>
                                    <p:set>
                                      <p:cBhvr>
                                        <p:cTn id="152" dur="1" fill="hold">
                                          <p:stCondLst>
                                            <p:cond delay="0"/>
                                          </p:stCondLst>
                                        </p:cTn>
                                        <p:tgtEl>
                                          <p:spTgt spid="3"/>
                                        </p:tgtEl>
                                        <p:attrNameLst>
                                          <p:attrName>style.visibility</p:attrName>
                                        </p:attrNameLst>
                                      </p:cBhvr>
                                      <p:to>
                                        <p:strVal val="visible"/>
                                      </p:to>
                                    </p:set>
                                    <p:animEffect transition="in" filter="fade">
                                      <p:cBhvr>
                                        <p:cTn id="153" dur="300"/>
                                        <p:tgtEl>
                                          <p:spTgt spid="3"/>
                                        </p:tgtEl>
                                      </p:cBhvr>
                                    </p:animEffect>
                                  </p:childTnLst>
                                </p:cTn>
                              </p:par>
                            </p:childTnLst>
                          </p:cTn>
                        </p:par>
                        <p:par>
                          <p:cTn id="154" fill="hold">
                            <p:stCondLst>
                              <p:cond delay="2000"/>
                            </p:stCondLst>
                            <p:childTnLst>
                              <p:par>
                                <p:cTn id="155" presetID="10" presetClass="entr" presetSubtype="0" fill="hold"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fade">
                                      <p:cBhvr>
                                        <p:cTn id="157" dur="100"/>
                                        <p:tgtEl>
                                          <p:spTgt spid="54"/>
                                        </p:tgtEl>
                                      </p:cBhvr>
                                    </p:animEffect>
                                  </p:childTnLst>
                                </p:cTn>
                              </p:par>
                              <p:par>
                                <p:cTn id="158" presetID="10" presetClass="entr" presetSubtype="0" fill="hold"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100"/>
                                        <p:tgtEl>
                                          <p:spTgt spid="55"/>
                                        </p:tgtEl>
                                      </p:cBhvr>
                                    </p:animEffect>
                                  </p:childTnLst>
                                </p:cTn>
                              </p:par>
                              <p:par>
                                <p:cTn id="161" presetID="10" presetClass="entr" presetSubtype="0" fill="hold" nodeType="withEffect">
                                  <p:stCondLst>
                                    <p:cond delay="0"/>
                                  </p:stCondLst>
                                  <p:childTnLst>
                                    <p:set>
                                      <p:cBhvr>
                                        <p:cTn id="162" dur="1" fill="hold">
                                          <p:stCondLst>
                                            <p:cond delay="0"/>
                                          </p:stCondLst>
                                        </p:cTn>
                                        <p:tgtEl>
                                          <p:spTgt spid="3074"/>
                                        </p:tgtEl>
                                        <p:attrNameLst>
                                          <p:attrName>style.visibility</p:attrName>
                                        </p:attrNameLst>
                                      </p:cBhvr>
                                      <p:to>
                                        <p:strVal val="visible"/>
                                      </p:to>
                                    </p:set>
                                    <p:animEffect transition="in" filter="fade">
                                      <p:cBhvr>
                                        <p:cTn id="163" dur="200"/>
                                        <p:tgtEl>
                                          <p:spTgt spid="3074"/>
                                        </p:tgtEl>
                                      </p:cBhvr>
                                    </p:animEffect>
                                  </p:childTnLst>
                                </p:cTn>
                              </p:par>
                              <p:par>
                                <p:cTn id="164" presetID="10" presetClass="entr" presetSubtype="0" fill="hold" nodeType="withEffect">
                                  <p:stCondLst>
                                    <p:cond delay="0"/>
                                  </p:stCondLst>
                                  <p:childTnLst>
                                    <p:set>
                                      <p:cBhvr>
                                        <p:cTn id="165" dur="1" fill="hold">
                                          <p:stCondLst>
                                            <p:cond delay="0"/>
                                          </p:stCondLst>
                                        </p:cTn>
                                        <p:tgtEl>
                                          <p:spTgt spid="3075"/>
                                        </p:tgtEl>
                                        <p:attrNameLst>
                                          <p:attrName>style.visibility</p:attrName>
                                        </p:attrNameLst>
                                      </p:cBhvr>
                                      <p:to>
                                        <p:strVal val="visible"/>
                                      </p:to>
                                    </p:set>
                                    <p:animEffect transition="in" filter="fade">
                                      <p:cBhvr>
                                        <p:cTn id="166" dur="200"/>
                                        <p:tgtEl>
                                          <p:spTgt spid="3075"/>
                                        </p:tgtEl>
                                      </p:cBhvr>
                                    </p:animEffect>
                                  </p:childTnLst>
                                </p:cTn>
                              </p:par>
                              <p:par>
                                <p:cTn id="167" presetID="10" presetClass="entr" presetSubtype="0" fill="hold"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fade">
                                      <p:cBhvr>
                                        <p:cTn id="169" dur="100"/>
                                        <p:tgtEl>
                                          <p:spTgt spid="57"/>
                                        </p:tgtEl>
                                      </p:cBhvr>
                                    </p:animEffect>
                                  </p:childTnLst>
                                </p:cTn>
                              </p:par>
                              <p:par>
                                <p:cTn id="170" presetID="10" presetClass="entr" presetSubtype="0" fill="hold" nodeType="with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fade">
                                      <p:cBhvr>
                                        <p:cTn id="172" dur="100"/>
                                        <p:tgtEl>
                                          <p:spTgt spid="58"/>
                                        </p:tgtEl>
                                      </p:cBhvr>
                                    </p:animEffect>
                                  </p:childTnLst>
                                </p:cTn>
                              </p:par>
                            </p:childTnLst>
                          </p:cTn>
                        </p:par>
                        <p:par>
                          <p:cTn id="173" fill="hold">
                            <p:stCondLst>
                              <p:cond delay="2200"/>
                            </p:stCondLst>
                            <p:childTnLst>
                              <p:par>
                                <p:cTn id="174" presetID="10" presetClass="entr" presetSubtype="0" fill="hold" nodeType="afterEffect">
                                  <p:stCondLst>
                                    <p:cond delay="0"/>
                                  </p:stCondLst>
                                  <p:childTnLst>
                                    <p:set>
                                      <p:cBhvr>
                                        <p:cTn id="175" dur="1" fill="hold">
                                          <p:stCondLst>
                                            <p:cond delay="0"/>
                                          </p:stCondLst>
                                        </p:cTn>
                                        <p:tgtEl>
                                          <p:spTgt spid="59"/>
                                        </p:tgtEl>
                                        <p:attrNameLst>
                                          <p:attrName>style.visibility</p:attrName>
                                        </p:attrNameLst>
                                      </p:cBhvr>
                                      <p:to>
                                        <p:strVal val="visible"/>
                                      </p:to>
                                    </p:set>
                                    <p:animEffect transition="in" filter="fade">
                                      <p:cBhvr>
                                        <p:cTn id="176" dur="100"/>
                                        <p:tgtEl>
                                          <p:spTgt spid="59"/>
                                        </p:tgtEl>
                                      </p:cBhvr>
                                    </p:animEffect>
                                  </p:childTnLst>
                                </p:cTn>
                              </p:par>
                              <p:par>
                                <p:cTn id="177" presetID="10" presetClass="entr" presetSubtype="0" fill="hold" nodeType="withEffect">
                                  <p:stCondLst>
                                    <p:cond delay="0"/>
                                  </p:stCondLst>
                                  <p:childTnLst>
                                    <p:set>
                                      <p:cBhvr>
                                        <p:cTn id="178" dur="1" fill="hold">
                                          <p:stCondLst>
                                            <p:cond delay="0"/>
                                          </p:stCondLst>
                                        </p:cTn>
                                        <p:tgtEl>
                                          <p:spTgt spid="60"/>
                                        </p:tgtEl>
                                        <p:attrNameLst>
                                          <p:attrName>style.visibility</p:attrName>
                                        </p:attrNameLst>
                                      </p:cBhvr>
                                      <p:to>
                                        <p:strVal val="visible"/>
                                      </p:to>
                                    </p:set>
                                    <p:animEffect transition="in" filter="fade">
                                      <p:cBhvr>
                                        <p:cTn id="179" dur="100"/>
                                        <p:tgtEl>
                                          <p:spTgt spid="60"/>
                                        </p:tgtEl>
                                      </p:cBhvr>
                                    </p:animEffect>
                                  </p:childTnLst>
                                </p:cTn>
                              </p:par>
                            </p:childTnLst>
                          </p:cTn>
                        </p:par>
                        <p:par>
                          <p:cTn id="180" fill="hold">
                            <p:stCondLst>
                              <p:cond delay="2300"/>
                            </p:stCondLst>
                            <p:childTnLst>
                              <p:par>
                                <p:cTn id="181" presetID="10" presetClass="entr" presetSubtype="0"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fade">
                                      <p:cBhvr>
                                        <p:cTn id="183" dur="100"/>
                                        <p:tgtEl>
                                          <p:spTgt spid="61"/>
                                        </p:tgtEl>
                                      </p:cBhvr>
                                    </p:animEffect>
                                  </p:childTnLst>
                                </p:cTn>
                              </p:par>
                              <p:par>
                                <p:cTn id="184" presetID="10" presetClass="entr" presetSubtype="0" fill="hold" nodeType="withEffect">
                                  <p:stCondLst>
                                    <p:cond delay="0"/>
                                  </p:stCondLst>
                                  <p:childTnLst>
                                    <p:set>
                                      <p:cBhvr>
                                        <p:cTn id="185" dur="1" fill="hold">
                                          <p:stCondLst>
                                            <p:cond delay="0"/>
                                          </p:stCondLst>
                                        </p:cTn>
                                        <p:tgtEl>
                                          <p:spTgt spid="2050"/>
                                        </p:tgtEl>
                                        <p:attrNameLst>
                                          <p:attrName>style.visibility</p:attrName>
                                        </p:attrNameLst>
                                      </p:cBhvr>
                                      <p:to>
                                        <p:strVal val="visible"/>
                                      </p:to>
                                    </p:set>
                                    <p:animEffect transition="in" filter="fade">
                                      <p:cBhvr>
                                        <p:cTn id="186" dur="100"/>
                                        <p:tgtEl>
                                          <p:spTgt spid="2050"/>
                                        </p:tgtEl>
                                      </p:cBhvr>
                                    </p:animEffect>
                                  </p:childTnLst>
                                </p:cTn>
                              </p:par>
                              <p:par>
                                <p:cTn id="187" presetID="10" presetClass="entr" presetSubtype="0" fill="hold" nodeType="withEffect">
                                  <p:stCondLst>
                                    <p:cond delay="0"/>
                                  </p:stCondLst>
                                  <p:childTnLst>
                                    <p:set>
                                      <p:cBhvr>
                                        <p:cTn id="188" dur="1" fill="hold">
                                          <p:stCondLst>
                                            <p:cond delay="0"/>
                                          </p:stCondLst>
                                        </p:cTn>
                                        <p:tgtEl>
                                          <p:spTgt spid="62"/>
                                        </p:tgtEl>
                                        <p:attrNameLst>
                                          <p:attrName>style.visibility</p:attrName>
                                        </p:attrNameLst>
                                      </p:cBhvr>
                                      <p:to>
                                        <p:strVal val="visible"/>
                                      </p:to>
                                    </p:set>
                                    <p:animEffect transition="in" filter="fade">
                                      <p:cBhvr>
                                        <p:cTn id="189" dur="100"/>
                                        <p:tgtEl>
                                          <p:spTgt spid="62"/>
                                        </p:tgtEl>
                                      </p:cBhvr>
                                    </p:animEffect>
                                  </p:childTnLst>
                                </p:cTn>
                              </p:par>
                              <p:par>
                                <p:cTn id="190" presetID="37" presetClass="entr" presetSubtype="0" fill="hold" grpId="0" nodeType="withEffect">
                                  <p:stCondLst>
                                    <p:cond delay="0"/>
                                  </p:stCondLst>
                                  <p:childTnLst>
                                    <p:set>
                                      <p:cBhvr>
                                        <p:cTn id="191" dur="1" fill="hold">
                                          <p:stCondLst>
                                            <p:cond delay="0"/>
                                          </p:stCondLst>
                                        </p:cTn>
                                        <p:tgtEl>
                                          <p:spTgt spid="65"/>
                                        </p:tgtEl>
                                        <p:attrNameLst>
                                          <p:attrName>style.visibility</p:attrName>
                                        </p:attrNameLst>
                                      </p:cBhvr>
                                      <p:to>
                                        <p:strVal val="visible"/>
                                      </p:to>
                                    </p:set>
                                    <p:animEffect transition="in" filter="fade">
                                      <p:cBhvr>
                                        <p:cTn id="192" dur="1000"/>
                                        <p:tgtEl>
                                          <p:spTgt spid="65"/>
                                        </p:tgtEl>
                                      </p:cBhvr>
                                    </p:animEffect>
                                    <p:anim calcmode="lin" valueType="num">
                                      <p:cBhvr>
                                        <p:cTn id="193" dur="1000" fill="hold"/>
                                        <p:tgtEl>
                                          <p:spTgt spid="65"/>
                                        </p:tgtEl>
                                        <p:attrNameLst>
                                          <p:attrName>ppt_x</p:attrName>
                                        </p:attrNameLst>
                                      </p:cBhvr>
                                      <p:tavLst>
                                        <p:tav tm="0">
                                          <p:val>
                                            <p:strVal val="#ppt_x"/>
                                          </p:val>
                                        </p:tav>
                                        <p:tav tm="100000">
                                          <p:val>
                                            <p:strVal val="#ppt_x"/>
                                          </p:val>
                                        </p:tav>
                                      </p:tavLst>
                                    </p:anim>
                                    <p:anim calcmode="lin" valueType="num">
                                      <p:cBhvr>
                                        <p:cTn id="194" dur="900" decel="100000" fill="hold"/>
                                        <p:tgtEl>
                                          <p:spTgt spid="65"/>
                                        </p:tgtEl>
                                        <p:attrNameLst>
                                          <p:attrName>ppt_y</p:attrName>
                                        </p:attrNameLst>
                                      </p:cBhvr>
                                      <p:tavLst>
                                        <p:tav tm="0">
                                          <p:val>
                                            <p:strVal val="#ppt_y+1"/>
                                          </p:val>
                                        </p:tav>
                                        <p:tav tm="100000">
                                          <p:val>
                                            <p:strVal val="#ppt_y-.03"/>
                                          </p:val>
                                        </p:tav>
                                      </p:tavLst>
                                    </p:anim>
                                    <p:anim calcmode="lin" valueType="num">
                                      <p:cBhvr>
                                        <p:cTn id="19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Autofit/>
          </a:bodyPr>
          <a:lstStyle/>
          <a:p>
            <a:pPr marL="0" indent="0" algn="ctr">
              <a:buNone/>
            </a:pPr>
            <a:endParaRPr lang="en-US" sz="400" dirty="0" smtClean="0">
              <a:solidFill>
                <a:schemeClr val="tx1">
                  <a:lumMod val="65000"/>
                  <a:lumOff val="35000"/>
                </a:schemeClr>
              </a:solidFill>
              <a:latin typeface="Museo Sans 500" pitchFamily="50" charset="0"/>
            </a:endParaRPr>
          </a:p>
          <a:p>
            <a:pPr marL="0" indent="0" algn="ctr">
              <a:buNone/>
            </a:pPr>
            <a:r>
              <a:rPr lang="en-US" sz="11500" dirty="0" smtClean="0">
                <a:solidFill>
                  <a:schemeClr val="tx1">
                    <a:lumMod val="65000"/>
                    <a:lumOff val="35000"/>
                  </a:schemeClr>
                </a:solidFill>
                <a:latin typeface="Museo Sans 500" pitchFamily="50" charset="0"/>
              </a:rPr>
              <a:t>Q</a:t>
            </a:r>
            <a:r>
              <a:rPr lang="en-US" sz="11500" dirty="0" smtClean="0">
                <a:latin typeface="Museo Sans 500" pitchFamily="50" charset="0"/>
              </a:rPr>
              <a:t>&amp;</a:t>
            </a:r>
            <a:r>
              <a:rPr lang="en-US" sz="11500" dirty="0" smtClean="0">
                <a:solidFill>
                  <a:schemeClr val="tx1">
                    <a:lumMod val="65000"/>
                    <a:lumOff val="35000"/>
                  </a:schemeClr>
                </a:solidFill>
                <a:latin typeface="Museo Sans 500" pitchFamily="50" charset="0"/>
              </a:rPr>
              <a:t>A</a:t>
            </a:r>
            <a:endParaRPr lang="en-US" sz="11500" dirty="0">
              <a:solidFill>
                <a:schemeClr val="tx1">
                  <a:lumMod val="65000"/>
                  <a:lumOff val="35000"/>
                </a:schemeClr>
              </a:solidFill>
              <a:latin typeface="Museo Sans 500" pitchFamily="50"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90098563"/>
              </p:ext>
            </p:extLst>
          </p:nvPr>
        </p:nvGraphicFramePr>
        <p:xfrm>
          <a:off x="375975" y="3867150"/>
          <a:ext cx="8613524" cy="364256"/>
        </p:xfrm>
        <a:graphic>
          <a:graphicData uri="http://schemas.openxmlformats.org/drawingml/2006/table">
            <a:tbl>
              <a:tblPr/>
              <a:tblGrid>
                <a:gridCol w="7176620"/>
                <a:gridCol w="205272"/>
                <a:gridCol w="205272"/>
                <a:gridCol w="205272"/>
                <a:gridCol w="205272"/>
                <a:gridCol w="205272"/>
                <a:gridCol w="205272"/>
                <a:gridCol w="205272"/>
              </a:tblGrid>
              <a:tr h="359744">
                <a:tc>
                  <a:txBody>
                    <a:bodyPr/>
                    <a:lstStyle/>
                    <a:p>
                      <a:endParaRPr lang="en-US" sz="1800" dirty="0"/>
                    </a:p>
                  </a:txBody>
                  <a:tcPr marL="89936" marR="89936" marT="44968" marB="44968" anchor="ctr">
                    <a:lnL>
                      <a:noFill/>
                    </a:lnL>
                    <a:lnR>
                      <a:noFill/>
                    </a:lnR>
                    <a:lnT>
                      <a:noFill/>
                    </a:lnT>
                    <a:lnB>
                      <a:noFill/>
                    </a:lnB>
                  </a:tcPr>
                </a:tc>
                <a:tc>
                  <a:txBody>
                    <a:bodyPr/>
                    <a:lstStyle/>
                    <a:p>
                      <a:endParaRPr lang="en-US" sz="1800"/>
                    </a:p>
                  </a:txBody>
                  <a:tcPr marL="89936" marR="89936" marT="44968" marB="44968" anchor="ctr">
                    <a:lnL>
                      <a:noFill/>
                    </a:lnL>
                    <a:lnR>
                      <a:noFill/>
                    </a:lnR>
                    <a:lnT>
                      <a:noFill/>
                    </a:lnT>
                    <a:lnB>
                      <a:noFill/>
                    </a:lnB>
                  </a:tcPr>
                </a:tc>
                <a:tc>
                  <a:txBody>
                    <a:bodyPr/>
                    <a:lstStyle/>
                    <a:p>
                      <a:r>
                        <a:rPr lang="en-US" sz="1800"/>
                        <a:t> </a:t>
                      </a:r>
                    </a:p>
                  </a:txBody>
                  <a:tcPr marL="89936" marR="89936" marT="44968" marB="44968" anchor="ctr">
                    <a:lnL>
                      <a:noFill/>
                    </a:lnL>
                    <a:lnR>
                      <a:noFill/>
                    </a:lnR>
                    <a:lnT>
                      <a:noFill/>
                    </a:lnT>
                    <a:lnB>
                      <a:noFill/>
                    </a:lnB>
                  </a:tcPr>
                </a:tc>
                <a:tc>
                  <a:txBody>
                    <a:bodyPr/>
                    <a:lstStyle/>
                    <a:p>
                      <a:endParaRPr lang="en-US" sz="1800"/>
                    </a:p>
                  </a:txBody>
                  <a:tcPr marL="89936" marR="89936" marT="44968" marB="44968" anchor="ctr">
                    <a:lnL>
                      <a:noFill/>
                    </a:lnL>
                    <a:lnR>
                      <a:noFill/>
                    </a:lnR>
                    <a:lnT>
                      <a:noFill/>
                    </a:lnT>
                    <a:lnB>
                      <a:noFill/>
                    </a:lnB>
                  </a:tcPr>
                </a:tc>
                <a:tc>
                  <a:txBody>
                    <a:bodyPr/>
                    <a:lstStyle/>
                    <a:p>
                      <a:r>
                        <a:rPr lang="en-US" sz="1800"/>
                        <a:t> </a:t>
                      </a:r>
                    </a:p>
                  </a:txBody>
                  <a:tcPr marL="89936" marR="89936" marT="44968" marB="44968" anchor="ctr">
                    <a:lnL>
                      <a:noFill/>
                    </a:lnL>
                    <a:lnR>
                      <a:noFill/>
                    </a:lnR>
                    <a:lnT>
                      <a:noFill/>
                    </a:lnT>
                    <a:lnB>
                      <a:noFill/>
                    </a:lnB>
                  </a:tcPr>
                </a:tc>
                <a:tc>
                  <a:txBody>
                    <a:bodyPr/>
                    <a:lstStyle/>
                    <a:p>
                      <a:endParaRPr lang="en-US" sz="1800"/>
                    </a:p>
                  </a:txBody>
                  <a:tcPr marL="89936" marR="89936" marT="44968" marB="44968" anchor="ctr">
                    <a:lnL>
                      <a:noFill/>
                    </a:lnL>
                    <a:lnR>
                      <a:noFill/>
                    </a:lnR>
                    <a:lnT>
                      <a:noFill/>
                    </a:lnT>
                    <a:lnB>
                      <a:noFill/>
                    </a:lnB>
                  </a:tcPr>
                </a:tc>
                <a:tc>
                  <a:txBody>
                    <a:bodyPr/>
                    <a:lstStyle/>
                    <a:p>
                      <a:r>
                        <a:rPr lang="en-US" sz="1800"/>
                        <a:t> </a:t>
                      </a:r>
                    </a:p>
                  </a:txBody>
                  <a:tcPr marL="89936" marR="89936" marT="44968" marB="44968" anchor="ctr">
                    <a:lnL>
                      <a:noFill/>
                    </a:lnL>
                    <a:lnR>
                      <a:noFill/>
                    </a:lnR>
                    <a:lnT>
                      <a:noFill/>
                    </a:lnT>
                    <a:lnB>
                      <a:noFill/>
                    </a:lnB>
                  </a:tcPr>
                </a:tc>
                <a:tc>
                  <a:txBody>
                    <a:bodyPr/>
                    <a:lstStyle/>
                    <a:p>
                      <a:pPr fontAlgn="base"/>
                      <a:endParaRPr lang="en-US" sz="1800" dirty="0">
                        <a:effectLst/>
                      </a:endParaRPr>
                    </a:p>
                  </a:txBody>
                  <a:tcPr marL="89936" marR="89936" marT="44968" marB="44968" anchor="ctr">
                    <a:lnL>
                      <a:noFill/>
                    </a:lnL>
                    <a:lnR>
                      <a:noFill/>
                    </a:lnR>
                    <a:lnT>
                      <a:noFill/>
                    </a:lnT>
                    <a:lnB>
                      <a:noFill/>
                    </a:lnB>
                  </a:tcPr>
                </a:tc>
              </a:tr>
            </a:tbl>
          </a:graphicData>
        </a:graphic>
      </p:graphicFrame>
      <p:pic>
        <p:nvPicPr>
          <p:cNvPr id="2050" name="Picture 2" descr="http://www.nimsoft.com/wp-content/uploads/2011/11/Twitter_32x3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006" y="4244210"/>
            <a:ext cx="289689" cy="2896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nimsoft.com/wp-content/uploads/2011/03/faceboo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151" y="424815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sl.gstatic.com/images/icons/gplus-32.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1305" y="4244211"/>
            <a:ext cx="289689" cy="28968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4248150"/>
            <a:ext cx="33110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63575" y="4206325"/>
            <a:ext cx="1814023" cy="369332"/>
          </a:xfrm>
          <a:prstGeom prst="rect">
            <a:avLst/>
          </a:prstGeom>
          <a:noFill/>
        </p:spPr>
        <p:txBody>
          <a:bodyPr wrap="none" rtlCol="0">
            <a:spAutoFit/>
          </a:bodyPr>
          <a:lstStyle/>
          <a:p>
            <a:r>
              <a:rPr lang="de-DE" b="1" i="1" dirty="0" smtClean="0">
                <a:solidFill>
                  <a:srgbClr val="55892E"/>
                </a:solidFill>
              </a:rPr>
              <a:t>Socialize with us:</a:t>
            </a:r>
            <a:endParaRPr lang="en-US" b="1" i="1" dirty="0">
              <a:solidFill>
                <a:srgbClr val="55892E"/>
              </a:solidFill>
            </a:endParaRPr>
          </a:p>
        </p:txBody>
      </p:sp>
    </p:spTree>
    <p:extLst>
      <p:ext uri="{BB962C8B-B14F-4D97-AF65-F5344CB8AC3E}">
        <p14:creationId xmlns:p14="http://schemas.microsoft.com/office/powerpoint/2010/main" val="43692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4493"/>
            <a:ext cx="9174051"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lumMod val="65000"/>
                </a:schemeClr>
              </a:solidFill>
              <a:latin typeface="Museo Sans 300" pitchFamily="50" charset="0"/>
            </a:endParaRPr>
          </a:p>
        </p:txBody>
      </p:sp>
      <p:sp>
        <p:nvSpPr>
          <p:cNvPr id="6" name="TextBox 5"/>
          <p:cNvSpPr txBox="1"/>
          <p:nvPr/>
        </p:nvSpPr>
        <p:spPr>
          <a:xfrm>
            <a:off x="6019801" y="1071820"/>
            <a:ext cx="979755"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unified</a:t>
            </a:r>
            <a:endParaRPr lang="en-US" sz="2000" dirty="0">
              <a:solidFill>
                <a:schemeClr val="bg1">
                  <a:lumMod val="65000"/>
                </a:schemeClr>
              </a:solidFill>
              <a:latin typeface="Museo Sans 300" pitchFamily="50" charset="0"/>
            </a:endParaRPr>
          </a:p>
        </p:txBody>
      </p:sp>
      <p:sp>
        <p:nvSpPr>
          <p:cNvPr id="7" name="TextBox 6"/>
          <p:cNvSpPr txBox="1"/>
          <p:nvPr/>
        </p:nvSpPr>
        <p:spPr>
          <a:xfrm>
            <a:off x="6019801" y="1501594"/>
            <a:ext cx="995785"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mobile</a:t>
            </a:r>
            <a:endParaRPr lang="en-US" sz="2000" dirty="0">
              <a:solidFill>
                <a:schemeClr val="bg1">
                  <a:lumMod val="65000"/>
                </a:schemeClr>
              </a:solidFill>
              <a:latin typeface="Museo Sans 300" pitchFamily="50" charset="0"/>
            </a:endParaRPr>
          </a:p>
        </p:txBody>
      </p:sp>
      <p:sp>
        <p:nvSpPr>
          <p:cNvPr id="8" name="TextBox 7"/>
          <p:cNvSpPr txBox="1"/>
          <p:nvPr/>
        </p:nvSpPr>
        <p:spPr>
          <a:xfrm>
            <a:off x="6019801" y="3220690"/>
            <a:ext cx="726481" cy="400110"/>
          </a:xfrm>
          <a:prstGeom prst="rect">
            <a:avLst/>
          </a:prstGeom>
          <a:noFill/>
        </p:spPr>
        <p:txBody>
          <a:bodyPr wrap="none" rtlCol="0">
            <a:spAutoFit/>
          </a:bodyPr>
          <a:lstStyle/>
          <a:p>
            <a:r>
              <a:rPr lang="en-US" sz="2000" dirty="0" err="1" smtClean="0">
                <a:solidFill>
                  <a:schemeClr val="bg1">
                    <a:lumMod val="65000"/>
                  </a:schemeClr>
                </a:solidFill>
                <a:latin typeface="Museo Sans 300" pitchFamily="50" charset="0"/>
              </a:rPr>
              <a:t>SaaS</a:t>
            </a:r>
            <a:endParaRPr lang="en-US" sz="2000" dirty="0">
              <a:solidFill>
                <a:schemeClr val="bg1">
                  <a:lumMod val="65000"/>
                </a:schemeClr>
              </a:solidFill>
              <a:latin typeface="Museo Sans 300" pitchFamily="50" charset="0"/>
            </a:endParaRPr>
          </a:p>
        </p:txBody>
      </p:sp>
      <p:sp>
        <p:nvSpPr>
          <p:cNvPr id="9" name="TextBox 8"/>
          <p:cNvSpPr txBox="1"/>
          <p:nvPr/>
        </p:nvSpPr>
        <p:spPr>
          <a:xfrm>
            <a:off x="6019801" y="4080239"/>
            <a:ext cx="1659429" cy="400110"/>
          </a:xfrm>
          <a:prstGeom prst="rect">
            <a:avLst/>
          </a:prstGeom>
          <a:noFill/>
        </p:spPr>
        <p:txBody>
          <a:bodyPr wrap="none" rtlCol="0">
            <a:spAutoFit/>
          </a:bodyPr>
          <a:lstStyle/>
          <a:p>
            <a:r>
              <a:rPr lang="en-US" sz="2000" dirty="0">
                <a:solidFill>
                  <a:schemeClr val="bg1">
                    <a:lumMod val="65000"/>
                  </a:schemeClr>
                </a:solidFill>
                <a:latin typeface="Museo Sans 300" pitchFamily="50" charset="0"/>
              </a:rPr>
              <a:t>m</a:t>
            </a:r>
            <a:r>
              <a:rPr lang="en-US" sz="2000" dirty="0" smtClean="0">
                <a:solidFill>
                  <a:schemeClr val="bg1">
                    <a:lumMod val="65000"/>
                  </a:schemeClr>
                </a:solidFill>
                <a:latin typeface="Museo Sans 300" pitchFamily="50" charset="0"/>
              </a:rPr>
              <a:t>ulti-tenant</a:t>
            </a:r>
            <a:endParaRPr lang="en-US" sz="2000" dirty="0">
              <a:solidFill>
                <a:schemeClr val="bg1">
                  <a:lumMod val="65000"/>
                </a:schemeClr>
              </a:solidFill>
              <a:latin typeface="Museo Sans 300" pitchFamily="50" charset="0"/>
            </a:endParaRPr>
          </a:p>
        </p:txBody>
      </p:sp>
      <p:sp>
        <p:nvSpPr>
          <p:cNvPr id="10" name="TextBox 9"/>
          <p:cNvSpPr txBox="1"/>
          <p:nvPr/>
        </p:nvSpPr>
        <p:spPr>
          <a:xfrm>
            <a:off x="6019801" y="1931367"/>
            <a:ext cx="856325"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social</a:t>
            </a:r>
            <a:endParaRPr lang="en-US" sz="2000" dirty="0">
              <a:solidFill>
                <a:schemeClr val="bg1">
                  <a:lumMod val="65000"/>
                </a:schemeClr>
              </a:solidFill>
              <a:latin typeface="Museo Sans 300" pitchFamily="50" charset="0"/>
            </a:endParaRPr>
          </a:p>
        </p:txBody>
      </p:sp>
      <p:sp>
        <p:nvSpPr>
          <p:cNvPr id="11" name="TextBox 10"/>
          <p:cNvSpPr txBox="1"/>
          <p:nvPr/>
        </p:nvSpPr>
        <p:spPr>
          <a:xfrm>
            <a:off x="6019800" y="2361142"/>
            <a:ext cx="1693925"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collaborative</a:t>
            </a:r>
            <a:endParaRPr lang="en-US" sz="2000" dirty="0">
              <a:solidFill>
                <a:schemeClr val="bg1">
                  <a:lumMod val="65000"/>
                </a:schemeClr>
              </a:solidFill>
              <a:latin typeface="Museo Sans 300" pitchFamily="50" charset="0"/>
            </a:endParaRPr>
          </a:p>
        </p:txBody>
      </p:sp>
      <p:grpSp>
        <p:nvGrpSpPr>
          <p:cNvPr id="12" name="Group 11"/>
          <p:cNvGrpSpPr/>
          <p:nvPr/>
        </p:nvGrpSpPr>
        <p:grpSpPr>
          <a:xfrm>
            <a:off x="914400" y="412327"/>
            <a:ext cx="2941141" cy="1261543"/>
            <a:chOff x="8080546" y="2704445"/>
            <a:chExt cx="1952258" cy="828897"/>
          </a:xfrm>
        </p:grpSpPr>
        <p:sp>
          <p:nvSpPr>
            <p:cNvPr id="13" name="Rectangle 12"/>
            <p:cNvSpPr/>
            <p:nvPr/>
          </p:nvSpPr>
          <p:spPr>
            <a:xfrm>
              <a:off x="8080546" y="2704445"/>
              <a:ext cx="1952258" cy="828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65000"/>
                  </a:schemeClr>
                </a:solidFill>
                <a:latin typeface="Museo Sans 300" pitchFamily="50" charset="0"/>
              </a:endParaRPr>
            </a:p>
          </p:txBody>
        </p:sp>
        <p:pic>
          <p:nvPicPr>
            <p:cNvPr id="14" name="Picture 13" descr="nimsoft_300px.jpg"/>
            <p:cNvPicPr>
              <a:picLocks noChangeAspect="1"/>
            </p:cNvPicPr>
            <p:nvPr/>
          </p:nvPicPr>
          <p:blipFill>
            <a:blip r:embed="rId3" cstate="print"/>
            <a:stretch>
              <a:fillRect/>
            </a:stretch>
          </p:blipFill>
          <p:spPr>
            <a:xfrm>
              <a:off x="8326176" y="2876427"/>
              <a:ext cx="1331345" cy="497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5" name="TextBox 14"/>
          <p:cNvSpPr txBox="1"/>
          <p:nvPr/>
        </p:nvSpPr>
        <p:spPr>
          <a:xfrm>
            <a:off x="6019801" y="642046"/>
            <a:ext cx="788999"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open</a:t>
            </a:r>
            <a:endParaRPr lang="en-US" sz="2000" dirty="0">
              <a:solidFill>
                <a:schemeClr val="bg1">
                  <a:lumMod val="65000"/>
                </a:schemeClr>
              </a:solidFill>
              <a:latin typeface="Museo Sans 300" pitchFamily="50" charset="0"/>
            </a:endParaRPr>
          </a:p>
        </p:txBody>
      </p:sp>
      <p:sp>
        <p:nvSpPr>
          <p:cNvPr id="17" name="TextBox 16"/>
          <p:cNvSpPr txBox="1"/>
          <p:nvPr/>
        </p:nvSpPr>
        <p:spPr>
          <a:xfrm>
            <a:off x="6019800" y="2790916"/>
            <a:ext cx="1640193"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upgradeable</a:t>
            </a:r>
            <a:endParaRPr lang="en-US" sz="2000" dirty="0">
              <a:solidFill>
                <a:schemeClr val="bg1">
                  <a:lumMod val="65000"/>
                </a:schemeClr>
              </a:solidFill>
              <a:latin typeface="Museo Sans 300" pitchFamily="50" charset="0"/>
            </a:endParaRPr>
          </a:p>
        </p:txBody>
      </p:sp>
      <p:sp>
        <p:nvSpPr>
          <p:cNvPr id="18" name="TextBox 17"/>
          <p:cNvSpPr txBox="1"/>
          <p:nvPr/>
        </p:nvSpPr>
        <p:spPr>
          <a:xfrm>
            <a:off x="6019801" y="212272"/>
            <a:ext cx="1361270"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extensible</a:t>
            </a:r>
            <a:endParaRPr lang="en-US" sz="2000" dirty="0">
              <a:solidFill>
                <a:schemeClr val="bg1">
                  <a:lumMod val="65000"/>
                </a:schemeClr>
              </a:solidFill>
              <a:latin typeface="Museo Sans 300" pitchFamily="50" charset="0"/>
            </a:endParaRPr>
          </a:p>
        </p:txBody>
      </p:sp>
      <p:sp>
        <p:nvSpPr>
          <p:cNvPr id="19" name="TextBox 18"/>
          <p:cNvSpPr txBox="1"/>
          <p:nvPr/>
        </p:nvSpPr>
        <p:spPr>
          <a:xfrm>
            <a:off x="6019800" y="3650464"/>
            <a:ext cx="3036409" cy="400110"/>
          </a:xfrm>
          <a:prstGeom prst="rect">
            <a:avLst/>
          </a:prstGeom>
          <a:noFill/>
        </p:spPr>
        <p:txBody>
          <a:bodyPr wrap="none" rtlCol="0">
            <a:spAutoFit/>
          </a:bodyPr>
          <a:lstStyle/>
          <a:p>
            <a:r>
              <a:rPr lang="en-US" sz="2000" dirty="0" smtClean="0">
                <a:solidFill>
                  <a:schemeClr val="bg1">
                    <a:lumMod val="65000"/>
                  </a:schemeClr>
                </a:solidFill>
                <a:latin typeface="Museo Sans 300" pitchFamily="50" charset="0"/>
              </a:rPr>
              <a:t>modern user experience</a:t>
            </a:r>
            <a:endParaRPr lang="en-US" sz="2000" dirty="0">
              <a:solidFill>
                <a:schemeClr val="bg1">
                  <a:lumMod val="65000"/>
                </a:schemeClr>
              </a:solidFill>
              <a:latin typeface="Museo Sans 300" pitchFamily="50" charset="0"/>
            </a:endParaRPr>
          </a:p>
        </p:txBody>
      </p:sp>
      <p:pic>
        <p:nvPicPr>
          <p:cNvPr id="3076" name="Picture 4" descr="http://www.innovationmanagement.se/wp-content/uploads/2011/01/case-for-innovation-talent-management.jpg"/>
          <p:cNvPicPr>
            <a:picLocks noChangeAspect="1" noChangeArrowheads="1"/>
          </p:cNvPicPr>
          <p:nvPr/>
        </p:nvPicPr>
        <p:blipFill>
          <a:blip r:embed="rId4">
            <a:clrChange>
              <a:clrFrom>
                <a:srgbClr val="FFFFFF"/>
              </a:clrFrom>
              <a:clrTo>
                <a:srgbClr val="FFFFFF">
                  <a:alpha val="0"/>
                </a:srgbClr>
              </a:clrTo>
            </a:clrChange>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4761" y="2041971"/>
            <a:ext cx="4381500" cy="23574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angle 21"/>
          <p:cNvSpPr/>
          <p:nvPr/>
        </p:nvSpPr>
        <p:spPr>
          <a:xfrm>
            <a:off x="124761" y="1931368"/>
            <a:ext cx="4381500" cy="257864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300" pitchFamily="50" charset="0"/>
            </a:endParaRPr>
          </a:p>
        </p:txBody>
      </p:sp>
      <p:sp>
        <p:nvSpPr>
          <p:cNvPr id="4" name="TextBox 3"/>
          <p:cNvSpPr txBox="1"/>
          <p:nvPr/>
        </p:nvSpPr>
        <p:spPr>
          <a:xfrm>
            <a:off x="522520" y="3258049"/>
            <a:ext cx="4188583" cy="523220"/>
          </a:xfrm>
          <a:prstGeom prst="rect">
            <a:avLst/>
          </a:prstGeom>
          <a:noFill/>
          <a:ln>
            <a:noFill/>
          </a:ln>
        </p:spPr>
        <p:txBody>
          <a:bodyPr wrap="none" rtlCol="0">
            <a:spAutoFit/>
          </a:bodyPr>
          <a:lstStyle/>
          <a:p>
            <a:r>
              <a:rPr lang="en-US" sz="2800" b="1" dirty="0" smtClean="0">
                <a:solidFill>
                  <a:schemeClr val="tx2">
                    <a:lumMod val="75000"/>
                  </a:schemeClr>
                </a:solidFill>
                <a:latin typeface="Museo Sans 300" pitchFamily="50" charset="0"/>
              </a:rPr>
              <a:t>Operational Excellence</a:t>
            </a:r>
            <a:endParaRPr lang="en-US" sz="6600" b="1" dirty="0">
              <a:solidFill>
                <a:schemeClr val="tx2">
                  <a:lumMod val="75000"/>
                </a:schemeClr>
              </a:solidFill>
              <a:latin typeface="Museo Sans 300" pitchFamily="50" charset="0"/>
            </a:endParaRPr>
          </a:p>
        </p:txBody>
      </p:sp>
      <p:sp>
        <p:nvSpPr>
          <p:cNvPr id="23" name="TextBox 22"/>
          <p:cNvSpPr txBox="1"/>
          <p:nvPr/>
        </p:nvSpPr>
        <p:spPr>
          <a:xfrm>
            <a:off x="1418472" y="2548542"/>
            <a:ext cx="2028632" cy="523220"/>
          </a:xfrm>
          <a:prstGeom prst="rect">
            <a:avLst/>
          </a:prstGeom>
          <a:noFill/>
          <a:ln>
            <a:noFill/>
          </a:ln>
        </p:spPr>
        <p:txBody>
          <a:bodyPr wrap="none" rtlCol="0">
            <a:spAutoFit/>
          </a:bodyPr>
          <a:lstStyle/>
          <a:p>
            <a:r>
              <a:rPr lang="en-US" sz="2800" b="1" dirty="0" smtClean="0">
                <a:solidFill>
                  <a:schemeClr val="tx2">
                    <a:lumMod val="75000"/>
                  </a:schemeClr>
                </a:solidFill>
                <a:latin typeface="Museo Sans 300" pitchFamily="50" charset="0"/>
              </a:rPr>
              <a:t>Innovation</a:t>
            </a:r>
            <a:endParaRPr lang="en-US" sz="6600" b="1" dirty="0">
              <a:solidFill>
                <a:schemeClr val="tx2">
                  <a:lumMod val="75000"/>
                </a:schemeClr>
              </a:solidFill>
              <a:latin typeface="Museo Sans 300" pitchFamily="50" charset="0"/>
            </a:endParaRPr>
          </a:p>
        </p:txBody>
      </p:sp>
    </p:spTree>
    <p:extLst>
      <p:ext uri="{BB962C8B-B14F-4D97-AF65-F5344CB8AC3E}">
        <p14:creationId xmlns:p14="http://schemas.microsoft.com/office/powerpoint/2010/main" val="158537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5" grpId="0"/>
      <p:bldP spid="17" grpId="0"/>
      <p:bldP spid="18" grpId="0"/>
      <p:bldP spid="19" grpId="0"/>
      <p:bldP spid="4"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12916</TotalTime>
  <Words>4742</Words>
  <Application>Microsoft Office PowerPoint</Application>
  <PresentationFormat>On-screen Show (16:9)</PresentationFormat>
  <Paragraphs>873</Paragraphs>
  <Slides>80</Slides>
  <Notes>31</Notes>
  <HiddenSlides>27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Theme</vt:lpstr>
      <vt:lpstr>Packager Shell Object</vt:lpstr>
      <vt:lpstr>Installing Fonts</vt:lpstr>
      <vt:lpstr>Nimsoft Overview IT Management, as a Service</vt:lpstr>
      <vt:lpstr>Overview</vt:lpstr>
      <vt:lpstr>AWARDs</vt:lpstr>
      <vt:lpstr>Nimsoft. Leading from the front.</vt:lpstr>
      <vt:lpstr>What does Nimsoft do?</vt:lpstr>
      <vt:lpstr>Nimsoft: “Essential IT Management” (External use)</vt:lpstr>
      <vt:lpstr>Nimsoft: “Essential IT Management” (Internal use)</vt:lpstr>
      <vt:lpstr>PowerPoint Presentation</vt:lpstr>
      <vt:lpstr>Unified. Not just integrated.</vt:lpstr>
      <vt:lpstr>The Nimsoft Solution</vt:lpstr>
      <vt:lpstr>PowerPoint Presentation</vt:lpstr>
      <vt:lpstr>Deployment Options</vt:lpstr>
      <vt:lpstr>Why Nimsoft?</vt:lpstr>
      <vt:lpstr>Nimsoft: manage complexity with confidence</vt:lpstr>
      <vt:lpstr>PART I</vt:lpstr>
      <vt:lpstr>MONITOR</vt:lpstr>
      <vt:lpstr>Broad Monitoring Coverage</vt:lpstr>
      <vt:lpstr>User Experience Monitoring</vt:lpstr>
      <vt:lpstr>Watchmouse End User Monitoring</vt:lpstr>
      <vt:lpstr>Nimsoft DCIM</vt:lpstr>
      <vt:lpstr> What does Nimsoft DCIM deliver?</vt:lpstr>
      <vt:lpstr>Performance Management DB (PMDB)</vt:lpstr>
      <vt:lpstr>ARC, USA</vt:lpstr>
      <vt:lpstr>Nimsoft Monitors</vt:lpstr>
      <vt:lpstr>data center energy management needs to improve…</vt:lpstr>
      <vt:lpstr>Nimsoft Monitors</vt:lpstr>
      <vt:lpstr>Nimsoft Monitors</vt:lpstr>
      <vt:lpstr>Wikimedia</vt:lpstr>
      <vt:lpstr>Dashboards and performance reporting</vt:lpstr>
      <vt:lpstr>Multi-tenant</vt:lpstr>
      <vt:lpstr>Usage metering and billing</vt:lpstr>
      <vt:lpstr>The Nimsoft Web Archive</vt:lpstr>
      <vt:lpstr>Nimsoft for iOS</vt:lpstr>
      <vt:lpstr>Flexible Pricing &amp; Licensing</vt:lpstr>
      <vt:lpstr>Nimsoft Monitor for Application</vt:lpstr>
      <vt:lpstr>Nimsoft Monitor for Cloud</vt:lpstr>
      <vt:lpstr>Nimsoft Monitor for Database</vt:lpstr>
      <vt:lpstr>Nimsoft Monitor for  Network</vt:lpstr>
      <vt:lpstr>Nimsoft Monitor for  Server</vt:lpstr>
      <vt:lpstr>Nimsoft Monitor for  Storage</vt:lpstr>
      <vt:lpstr>Nimsoft Monitor for  Virtualization</vt:lpstr>
      <vt:lpstr>MTI, EMEA</vt:lpstr>
      <vt:lpstr>Servecentric, Ireland</vt:lpstr>
      <vt:lpstr>SERVICE MGT</vt:lpstr>
      <vt:lpstr>Best Practices and Experience</vt:lpstr>
      <vt:lpstr>Best Practices and Experience</vt:lpstr>
      <vt:lpstr>Prescriptive Service Management</vt:lpstr>
      <vt:lpstr>Apps Associates, EMEA</vt:lpstr>
      <vt:lpstr>Nimsoft Service Desk</vt:lpstr>
      <vt:lpstr>Nimsoft Service Desk</vt:lpstr>
      <vt:lpstr>Nimsoft Service Desk Incident Management</vt:lpstr>
      <vt:lpstr>Nimsoft Service Desk Problem Management</vt:lpstr>
      <vt:lpstr>Nimsoft Service Desk Change Management</vt:lpstr>
      <vt:lpstr>Configuration Management DB (CMDB)</vt:lpstr>
      <vt:lpstr>Nimsoft Service Desk Configuration Management</vt:lpstr>
      <vt:lpstr>Nimsoft Service Desk Knowledge Management</vt:lpstr>
      <vt:lpstr>Nimsoft Service Desk Service Catalog &amp; Request</vt:lpstr>
      <vt:lpstr>COOP, Norway</vt:lpstr>
      <vt:lpstr>ATRION, USA</vt:lpstr>
      <vt:lpstr>Service Level Management</vt:lpstr>
      <vt:lpstr>AXSOS, GERMANY</vt:lpstr>
      <vt:lpstr>BBS, Norway</vt:lpstr>
      <vt:lpstr>Gateways</vt:lpstr>
      <vt:lpstr>Self Service Portal</vt:lpstr>
      <vt:lpstr>Benefits for your users</vt:lpstr>
      <vt:lpstr>Benefits for your users</vt:lpstr>
      <vt:lpstr>Benefits for your Organization</vt:lpstr>
      <vt:lpstr>Unified IT Management</vt:lpstr>
      <vt:lpstr>Unified IT Management from the data center to the cloud</vt:lpstr>
      <vt:lpstr>Nimsoft Service Desk &amp; Monitor Key components of Nimsoft Unified Manager</vt:lpstr>
      <vt:lpstr>Unified Views</vt:lpstr>
      <vt:lpstr>Unified Management Portal</vt:lpstr>
      <vt:lpstr>Unified Portal: Alarm Console</vt:lpstr>
      <vt:lpstr>Unified Reporter</vt:lpstr>
      <vt:lpstr>Functional Benefits of Unified IT Management</vt:lpstr>
      <vt:lpstr>Administrative Benefits of Unified IT Management</vt:lpstr>
      <vt:lpstr>Process Benefits of Unified IT Management</vt:lpstr>
      <vt:lpstr>Customer Case Study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felsa01</dc:creator>
  <cp:lastModifiedBy>Corona Bergler</cp:lastModifiedBy>
  <cp:revision>1045</cp:revision>
  <dcterms:created xsi:type="dcterms:W3CDTF">2011-03-15T17:57:14Z</dcterms:created>
  <dcterms:modified xsi:type="dcterms:W3CDTF">2012-09-03T08:21:12Z</dcterms:modified>
</cp:coreProperties>
</file>